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9" r:id="rId2"/>
  </p:sldMasterIdLst>
  <p:notesMasterIdLst>
    <p:notesMasterId r:id="rId56"/>
  </p:notesMasterIdLst>
  <p:handoutMasterIdLst>
    <p:handoutMasterId r:id="rId57"/>
  </p:handoutMasterIdLst>
  <p:sldIdLst>
    <p:sldId id="494" r:id="rId3"/>
    <p:sldId id="495" r:id="rId4"/>
    <p:sldId id="488" r:id="rId5"/>
    <p:sldId id="496" r:id="rId6"/>
    <p:sldId id="499" r:id="rId7"/>
    <p:sldId id="500" r:id="rId8"/>
    <p:sldId id="501" r:id="rId9"/>
    <p:sldId id="515" r:id="rId10"/>
    <p:sldId id="516" r:id="rId11"/>
    <p:sldId id="517" r:id="rId12"/>
    <p:sldId id="518" r:id="rId13"/>
    <p:sldId id="502" r:id="rId14"/>
    <p:sldId id="498" r:id="rId15"/>
    <p:sldId id="504" r:id="rId16"/>
    <p:sldId id="503" r:id="rId17"/>
    <p:sldId id="505" r:id="rId18"/>
    <p:sldId id="506" r:id="rId19"/>
    <p:sldId id="507" r:id="rId20"/>
    <p:sldId id="508" r:id="rId21"/>
    <p:sldId id="509" r:id="rId22"/>
    <p:sldId id="510" r:id="rId23"/>
    <p:sldId id="511" r:id="rId24"/>
    <p:sldId id="512" r:id="rId25"/>
    <p:sldId id="513" r:id="rId26"/>
    <p:sldId id="514" r:id="rId27"/>
    <p:sldId id="520" r:id="rId28"/>
    <p:sldId id="519" r:id="rId29"/>
    <p:sldId id="521" r:id="rId30"/>
    <p:sldId id="522" r:id="rId31"/>
    <p:sldId id="524" r:id="rId32"/>
    <p:sldId id="523" r:id="rId33"/>
    <p:sldId id="525" r:id="rId34"/>
    <p:sldId id="526" r:id="rId35"/>
    <p:sldId id="527" r:id="rId36"/>
    <p:sldId id="528" r:id="rId37"/>
    <p:sldId id="529" r:id="rId38"/>
    <p:sldId id="530" r:id="rId39"/>
    <p:sldId id="531" r:id="rId40"/>
    <p:sldId id="532" r:id="rId41"/>
    <p:sldId id="533" r:id="rId42"/>
    <p:sldId id="534" r:id="rId43"/>
    <p:sldId id="535" r:id="rId44"/>
    <p:sldId id="536" r:id="rId45"/>
    <p:sldId id="537" r:id="rId46"/>
    <p:sldId id="538" r:id="rId47"/>
    <p:sldId id="539" r:id="rId48"/>
    <p:sldId id="540" r:id="rId49"/>
    <p:sldId id="541" r:id="rId50"/>
    <p:sldId id="542" r:id="rId51"/>
    <p:sldId id="543" r:id="rId52"/>
    <p:sldId id="544" r:id="rId53"/>
    <p:sldId id="545" r:id="rId54"/>
    <p:sldId id="546" r:id="rId55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Секция по подразбиране" id="{34298657-51AB-41AC-8479-B41D5E09D71C}">
          <p14:sldIdLst>
            <p14:sldId id="494"/>
            <p14:sldId id="495"/>
            <p14:sldId id="488"/>
          </p14:sldIdLst>
        </p14:section>
        <p14:section name="Http Basics" id="{DE145E72-6F2E-4C7D-AB67-ED53E5ADFDA7}">
          <p14:sldIdLst>
            <p14:sldId id="496"/>
            <p14:sldId id="499"/>
            <p14:sldId id="500"/>
            <p14:sldId id="501"/>
          </p14:sldIdLst>
        </p14:section>
        <p14:section name="URL" id="{49C7C7B0-C409-42B5-B25B-6955E1C3F57D}">
          <p14:sldIdLst>
            <p14:sldId id="515"/>
            <p14:sldId id="516"/>
            <p14:sldId id="517"/>
            <p14:sldId id="518"/>
          </p14:sldIdLst>
        </p14:section>
        <p14:section name="Http Request" id="{4691640A-B6B6-4F6F-8E21-6497F63D5E96}">
          <p14:sldIdLst>
            <p14:sldId id="502"/>
            <p14:sldId id="498"/>
            <p14:sldId id="504"/>
            <p14:sldId id="503"/>
          </p14:sldIdLst>
        </p14:section>
        <p14:section name="Http Response" id="{FEF9B9A8-E62F-42E7-ADE1-324D43E52B9D}">
          <p14:sldIdLst>
            <p14:sldId id="505"/>
            <p14:sldId id="506"/>
            <p14:sldId id="507"/>
            <p14:sldId id="508"/>
            <p14:sldId id="509"/>
            <p14:sldId id="510"/>
            <p14:sldId id="511"/>
          </p14:sldIdLst>
        </p14:section>
        <p14:section name="MIME and Media types" id="{5A1828BB-A22A-4000-959D-D8E481E93BDC}">
          <p14:sldIdLst>
            <p14:sldId id="512"/>
            <p14:sldId id="513"/>
            <p14:sldId id="514"/>
          </p14:sldIdLst>
        </p14:section>
        <p14:section name="Dev Tools" id="{C7585BB3-512B-42CF-937E-059A02EF4C1D}">
          <p14:sldIdLst>
            <p14:sldId id="520"/>
            <p14:sldId id="519"/>
            <p14:sldId id="521"/>
            <p14:sldId id="522"/>
          </p14:sldIdLst>
        </p14:section>
        <p14:section name="Web Server" id="{2C0B115F-4B29-4AFC-B588-F835B7E77D91}">
          <p14:sldIdLst>
            <p14:sldId id="524"/>
            <p14:sldId id="523"/>
            <p14:sldId id="525"/>
            <p14:sldId id="526"/>
            <p14:sldId id="527"/>
            <p14:sldId id="528"/>
            <p14:sldId id="529"/>
          </p14:sldIdLst>
        </p14:section>
        <p14:section name="HTML Forms" id="{CA0A04AE-FDBD-4F7F-88C1-9617D1E72631}">
          <p14:sldIdLst>
            <p14:sldId id="530"/>
            <p14:sldId id="531"/>
            <p14:sldId id="532"/>
            <p14:sldId id="533"/>
            <p14:sldId id="534"/>
          </p14:sldIdLst>
        </p14:section>
        <p14:section name="Http/2" id="{B985396B-EB6A-485C-A567-3B37D291C0AA}">
          <p14:sldIdLst>
            <p14:sldId id="535"/>
            <p14:sldId id="536"/>
            <p14:sldId id="537"/>
            <p14:sldId id="538"/>
            <p14:sldId id="539"/>
            <p14:sldId id="540"/>
          </p14:sldIdLst>
        </p14:section>
        <p14:section name="Conclusion" id="{6665FE6D-13FD-4B86-B393-CDEF384D496C}">
          <p14:sldIdLst>
            <p14:sldId id="541"/>
            <p14:sldId id="542"/>
            <p14:sldId id="543"/>
            <p14:sldId id="544"/>
            <p14:sldId id="545"/>
            <p14:sldId id="54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A72A"/>
    <a:srgbClr val="0097CC"/>
    <a:srgbClr val="FFF0D9"/>
    <a:srgbClr val="F0F5FA"/>
    <a:srgbClr val="1A8AFA"/>
    <a:srgbClr val="FDFFFF"/>
    <a:srgbClr val="603A14"/>
    <a:srgbClr val="E85C0E"/>
    <a:srgbClr val="BAB398"/>
    <a:srgbClr val="ADA485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4411BD8-93EE-4542-BD65-7BB74443B05B}" v="996" dt="2018-05-31T15:01:20.714"/>
    <p1510:client id="{787742FD-BA81-4FC7-B31C-878D9E22990E}" v="190" dt="2018-05-31T15:26:48.61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199" autoAdjust="0"/>
    <p:restoredTop sz="94464" autoAdjust="0"/>
  </p:normalViewPr>
  <p:slideViewPr>
    <p:cSldViewPr>
      <p:cViewPr varScale="1">
        <p:scale>
          <a:sx n="82" d="100"/>
          <a:sy n="82" d="100"/>
        </p:scale>
        <p:origin x="710" y="58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6" d="100"/>
          <a:sy n="66" d="100"/>
        </p:scale>
        <p:origin x="2280" y="43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handoutMaster" Target="handoutMasters/handoutMaster1.xml"/><Relationship Id="rId61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1/17/2019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1/17/2019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HTTP </a:t>
            </a:r>
            <a:r>
              <a:rPr lang="en-US" dirty="0"/>
              <a:t>== Hyper Text Transfer Protocol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Client-server protocol </a:t>
            </a:r>
            <a:r>
              <a:rPr lang="en-US" dirty="0"/>
              <a:t>for transferring Web resources (HTML files, images, styles, scripts, data, etc.)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widespread</a:t>
            </a:r>
            <a:r>
              <a:rPr lang="en-US" dirty="0"/>
              <a:t> protocol for Internet communication today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Request-response </a:t>
            </a:r>
            <a:r>
              <a:rPr lang="en-US" dirty="0"/>
              <a:t>model (client requests, server answers)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Text-based format (human readable)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Relies on unique resource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URLs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Provides resource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metadata</a:t>
            </a:r>
            <a:r>
              <a:rPr lang="en-US" dirty="0"/>
              <a:t> (e.g. encoding)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Stateless</a:t>
            </a:r>
            <a:r>
              <a:rPr lang="en-US" dirty="0"/>
              <a:t> (cookies and Web storages can overcome this)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29547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29647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49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17584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159416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4387088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52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97880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18675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8.png"/><Relationship Id="rId9" Type="http://schemas.openxmlformats.org/officeDocument/2006/relationships/image" Target="../media/image19.png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www.facebook.com/SoftwareUniversity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25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24.png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2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5B5A345C-2CD0-4932-A998-37B2D20BF0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6458" y="2351427"/>
            <a:ext cx="5437955" cy="232599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951E7DA9-C5F0-43D9-B013-3BDF9EEF029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348637" y="2374047"/>
            <a:ext cx="3170229" cy="3431879"/>
          </a:xfrm>
          <a:prstGeom prst="rect">
            <a:avLst/>
          </a:prstGeom>
        </p:spPr>
      </p:pic>
      <p:sp>
        <p:nvSpPr>
          <p:cNvPr id="43" name="Subtitle 5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6685" y="1303142"/>
            <a:ext cx="10962447" cy="882654"/>
          </a:xfrm>
        </p:spPr>
        <p:txBody>
          <a:bodyPr>
            <a:normAutofit/>
          </a:bodyPr>
          <a:lstStyle>
            <a:lvl1pPr marL="0" indent="0" algn="ctr">
              <a:buNone/>
              <a:defRPr sz="3598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Presentation Subtitle</a:t>
            </a:r>
            <a:endParaRPr lang="bg-BG" dirty="0"/>
          </a:p>
          <a:p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FAEB7CD-FF73-4344-9FE5-589B30F5AAF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2085" y="6057654"/>
            <a:ext cx="2105462" cy="5252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DFEC2C-38C6-405B-AD0A-06879C50EFE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6459" y="6035663"/>
            <a:ext cx="629415" cy="52650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7483B54-1DD1-4FC4-9FA0-4872F8C409C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2789" y="6035663"/>
            <a:ext cx="1186773" cy="5265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6685" y="254857"/>
            <a:ext cx="10962447" cy="882654"/>
          </a:xfrm>
        </p:spPr>
        <p:txBody>
          <a:bodyPr/>
          <a:lstStyle>
            <a:lvl1pPr algn="ctr">
              <a:defRPr sz="4798"/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27" name="Picture 4" title="CC-BY-NC-SA License">
            <a:hlinkClick r:id="rId7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7CB336FF-A768-4CE1-B1CE-FC103B348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50074" y="6080062"/>
            <a:ext cx="1436897" cy="502868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8641602" y="5916124"/>
            <a:ext cx="2950749" cy="382788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9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8641602" y="6340279"/>
            <a:ext cx="2950749" cy="351754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7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  <p:sp>
        <p:nvSpPr>
          <p:cNvPr id="36" name="Text Placeholder 13">
            <a:extLst>
              <a:ext uri="{FF2B5EF4-FFF2-40B4-BE49-F238E27FC236}">
                <a16:creationId xmlns:a16="http://schemas.microsoft.com/office/drawing/2014/main" id="{3B21F47B-DE1F-442D-A2B7-6866F87867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670972" y="4876800"/>
            <a:ext cx="2950749" cy="50679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7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40" name="Text Placeholder 13">
            <a:extLst>
              <a:ext uri="{FF2B5EF4-FFF2-40B4-BE49-F238E27FC236}">
                <a16:creationId xmlns:a16="http://schemas.microsoft.com/office/drawing/2014/main" id="{CD940256-851E-46C8-8BFB-A5ECA6C7DA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670972" y="5368739"/>
            <a:ext cx="2950749" cy="44479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 userDrawn="1"/>
        </p:nvSpPr>
        <p:spPr>
          <a:xfrm>
            <a:off x="-1588" y="6702676"/>
            <a:ext cx="12192000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79413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3609A8D-9063-4A88-A094-81A65D7DF4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880F1A8-532C-4443-BDB9-44438A972E15}"/>
              </a:ext>
            </a:extLst>
          </p:cNvPr>
          <p:cNvSpPr/>
          <p:nvPr/>
        </p:nvSpPr>
        <p:spPr>
          <a:xfrm>
            <a:off x="-3175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90355" y="1355076"/>
            <a:ext cx="3888360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Rectangle 1"/>
          <p:cNvSpPr/>
          <p:nvPr/>
        </p:nvSpPr>
        <p:spPr>
          <a:xfrm>
            <a:off x="4078713" y="1355073"/>
            <a:ext cx="47988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126702" y="1748999"/>
            <a:ext cx="239938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1" y="6721481"/>
            <a:ext cx="12188825" cy="13652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94687" y="1353867"/>
            <a:ext cx="7197424" cy="5027884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FF342A0-26CC-4ADA-AB90-FC4810F88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A66184F8-77F5-4000-AA69-383B07AEEF0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CAD63B7-3B55-42B3-B63C-7488630C399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97A1733E-05EA-4892-9222-96356ACBDF8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FE050E4-DC54-4CF4-A8D3-DC8B8DA04EC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8283" y="232973"/>
            <a:ext cx="2125527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431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Picture 55">
            <a:extLst>
              <a:ext uri="{FF2B5EF4-FFF2-40B4-BE49-F238E27FC236}">
                <a16:creationId xmlns:a16="http://schemas.microsoft.com/office/drawing/2014/main" id="{DEAD13D1-8921-41EB-9EDF-DA3F5121F4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5788"/>
            <a:ext cx="12192000" cy="685221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CFDBB16-985C-4CC7-B6DB-B81B36037922}"/>
              </a:ext>
            </a:extLst>
          </p:cNvPr>
          <p:cNvSpPr/>
          <p:nvPr/>
        </p:nvSpPr>
        <p:spPr>
          <a:xfrm>
            <a:off x="-1051027" y="703243"/>
            <a:ext cx="8403884" cy="1033303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marR="0" lvl="0" indent="0" algn="ctr" defTabSz="913852" rtl="0" eaLnBrk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E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kumimoji="0" lang="en-US" sz="8797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Questions?</a:t>
            </a:r>
            <a:endParaRPr kumimoji="0" lang="en-US" sz="8797" b="1" i="0" u="none" strike="noStrike" kern="1200" cap="none" spc="150" normalizeH="0" baseline="0" noProof="0" dirty="0">
              <a:ln w="11430"/>
              <a:solidFill>
                <a:srgbClr val="234465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47CFF3C-C4FA-493D-8505-DF469F4D36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44" y="2222932"/>
            <a:ext cx="3574974" cy="414868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320846EB-6FC8-4F9D-97D0-A1A8E9CEE0D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3927" y="314259"/>
            <a:ext cx="2125527" cy="530284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9983C1-41F3-4B45-9E6B-F2615F743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2622C9-3C7D-445D-83B2-28583716E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04DAB2-278F-4812-9F5E-FB63D8068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0675455-B7FA-4569-A5FD-A3B0F20B2A2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9046" y="1702472"/>
            <a:ext cx="1198589" cy="119890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27D15FD-4C66-4B85-98E6-7826AA8F61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7869" y="3776292"/>
            <a:ext cx="1166096" cy="140222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A755AAE-BA08-481C-9224-0061170EE4B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6378" y="3776292"/>
            <a:ext cx="1166096" cy="138925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A83D66F-855B-463B-920B-BF239B01A20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6003" y="3775662"/>
            <a:ext cx="1166096" cy="156713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643F71A-2013-433A-8322-FBAAED3162D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5628" y="3769759"/>
            <a:ext cx="1166096" cy="135075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0812936-74B6-4265-8C08-AEDC8C79870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5253" y="3776292"/>
            <a:ext cx="1166096" cy="143370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74C190C-5856-41B9-8819-AE8DE0E10980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5421" y="3776295"/>
            <a:ext cx="1164351" cy="1440000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F62FB7C-BD6E-4383-98C1-2CF30F34CAFD}"/>
              </a:ext>
            </a:extLst>
          </p:cNvPr>
          <p:cNvCxnSpPr>
            <a:cxnSpLocks/>
          </p:cNvCxnSpPr>
          <p:nvPr/>
        </p:nvCxnSpPr>
        <p:spPr>
          <a:xfrm>
            <a:off x="3968380" y="3335565"/>
            <a:ext cx="7159921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4E5982E-3110-47E1-A5BB-91B7BECC3093}"/>
              </a:ext>
            </a:extLst>
          </p:cNvPr>
          <p:cNvCxnSpPr/>
          <p:nvPr/>
        </p:nvCxnSpPr>
        <p:spPr>
          <a:xfrm>
            <a:off x="396838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2BFE2F3-0845-4E5B-9375-E9D4027DD675}"/>
              </a:ext>
            </a:extLst>
          </p:cNvPr>
          <p:cNvCxnSpPr/>
          <p:nvPr/>
        </p:nvCxnSpPr>
        <p:spPr>
          <a:xfrm>
            <a:off x="5362603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3DDBF37-0764-47AA-94E3-9A44F3ED8FB5}"/>
              </a:ext>
            </a:extLst>
          </p:cNvPr>
          <p:cNvCxnSpPr/>
          <p:nvPr/>
        </p:nvCxnSpPr>
        <p:spPr>
          <a:xfrm>
            <a:off x="6809426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99ABE09-E33C-46B7-A80D-7BF4A6956211}"/>
              </a:ext>
            </a:extLst>
          </p:cNvPr>
          <p:cNvCxnSpPr/>
          <p:nvPr/>
        </p:nvCxnSpPr>
        <p:spPr>
          <a:xfrm>
            <a:off x="8249051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E91D320-3732-40B8-864D-142D0A277ED1}"/>
              </a:ext>
            </a:extLst>
          </p:cNvPr>
          <p:cNvCxnSpPr>
            <a:cxnSpLocks/>
          </p:cNvCxnSpPr>
          <p:nvPr/>
        </p:nvCxnSpPr>
        <p:spPr>
          <a:xfrm>
            <a:off x="9688676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C63D1E8-4A92-4691-8A24-A2FC7E8008E5}"/>
              </a:ext>
            </a:extLst>
          </p:cNvPr>
          <p:cNvCxnSpPr>
            <a:cxnSpLocks/>
          </p:cNvCxnSpPr>
          <p:nvPr/>
        </p:nvCxnSpPr>
        <p:spPr>
          <a:xfrm>
            <a:off x="11128301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84A0FE1-723D-4682-8682-77BAD950EE15}"/>
              </a:ext>
            </a:extLst>
          </p:cNvPr>
          <p:cNvCxnSpPr/>
          <p:nvPr/>
        </p:nvCxnSpPr>
        <p:spPr>
          <a:xfrm>
            <a:off x="7548341" y="309299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 userDrawn="1"/>
        </p:nvSpPr>
        <p:spPr>
          <a:xfrm>
            <a:off x="-1588" y="6371330"/>
            <a:ext cx="12192000" cy="5045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56364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1DA41A3-0295-46DF-A320-41070D15EA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0C1F9416-8B6E-46DE-973C-777785E27A26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52370" y="1186306"/>
            <a:ext cx="9501534" cy="5496127"/>
          </a:xfrm>
        </p:spPr>
        <p:txBody>
          <a:bodyPr wrap="square">
            <a:noAutofit/>
          </a:bodyPr>
          <a:lstStyle>
            <a:lvl1pPr>
              <a:buClr>
                <a:schemeClr val="tx1"/>
              </a:buClr>
              <a:defRPr sz="2798"/>
            </a:lvl1pPr>
            <a:lvl2pPr marL="989981" marR="0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lvl2pPr>
            <a:lvl3pPr>
              <a:buClr>
                <a:schemeClr val="tx1"/>
              </a:buClr>
              <a:defRPr/>
            </a:lvl3pPr>
          </a:lstStyle>
          <a:p>
            <a:pPr>
              <a:lnSpc>
                <a:spcPct val="100000"/>
              </a:lnSpc>
            </a:pPr>
            <a:r>
              <a:rPr lang="en-US" sz="3198" dirty="0"/>
              <a:t>Software University – High-Quality Education, </a:t>
            </a:r>
            <a:br>
              <a:rPr lang="en-US" sz="3198" dirty="0"/>
            </a:br>
            <a:r>
              <a:rPr lang="en-US" sz="3198" dirty="0"/>
              <a:t>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898" noProof="1">
                <a:hlinkClick r:id="rId3"/>
              </a:rPr>
              <a:t>softuni.bg</a:t>
            </a:r>
            <a:r>
              <a:rPr lang="en-US" sz="2898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198" dirty="0"/>
              <a:t>Software University Foundation</a:t>
            </a:r>
            <a:endParaRPr lang="bg-BG" sz="3198" dirty="0"/>
          </a:p>
          <a:p>
            <a:pPr lvl="1">
              <a:lnSpc>
                <a:spcPct val="100000"/>
              </a:lnSpc>
            </a:pPr>
            <a:r>
              <a:rPr lang="en-US" sz="2998" noProof="1">
                <a:hlinkClick r:id="rId4"/>
              </a:rPr>
              <a:t>http://softuni.foundation/</a:t>
            </a:r>
            <a:endParaRPr lang="en-US" sz="2998" noProof="1"/>
          </a:p>
          <a:p>
            <a:pPr>
              <a:lnSpc>
                <a:spcPct val="100000"/>
              </a:lnSpc>
            </a:pPr>
            <a:r>
              <a:rPr lang="en-US" sz="3198" dirty="0"/>
              <a:t>Software University @ Facebook</a:t>
            </a:r>
          </a:p>
          <a:p>
            <a:pPr marL="989981" marR="0" lvl="1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pPr>
            <a:r>
              <a:rPr kumimoji="0" lang="en-US" sz="2898" b="0" i="0" u="none" strike="noStrike" kern="1200" cap="none" spc="0" normalizeH="0" baseline="0" noProof="1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5"/>
              </a:rPr>
              <a:t>facebook.com/SoftwareUniversity</a:t>
            </a:r>
            <a:endParaRPr kumimoji="0" lang="en-US" sz="2898" b="0" i="0" u="none" strike="noStrike" kern="1200" cap="none" spc="0" normalizeH="0" baseline="0" noProof="1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en-US" sz="3198" dirty="0"/>
              <a:t>Software University Forums</a:t>
            </a:r>
          </a:p>
          <a:p>
            <a:pPr marL="989981" marR="0" lvl="1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pPr>
            <a:r>
              <a:rPr lang="en-US" sz="2798" dirty="0">
                <a:hlinkClick r:id="rId6"/>
              </a:rPr>
              <a:t>forum.softuni.bg</a:t>
            </a:r>
            <a:endParaRPr lang="en-US" sz="2798" noProof="1"/>
          </a:p>
        </p:txBody>
      </p:sp>
      <p:pic>
        <p:nvPicPr>
          <p:cNvPr id="14" name="Picture 4">
            <a:hlinkClick r:id="rId7" tooltip="Software University @ Facebook"/>
            <a:extLst>
              <a:ext uri="{FF2B5EF4-FFF2-40B4-BE49-F238E27FC236}">
                <a16:creationId xmlns:a16="http://schemas.microsoft.com/office/drawing/2014/main" id="{0101C673-F197-4525-ADDC-FFD181E4E1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258777" y="3608627"/>
            <a:ext cx="1118740" cy="1118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hlinkClick r:id="rId6" tooltip="Software University Discussion Forum"/>
            <a:extLst>
              <a:ext uri="{FF2B5EF4-FFF2-40B4-BE49-F238E27FC236}">
                <a16:creationId xmlns:a16="http://schemas.microsoft.com/office/drawing/2014/main" id="{A584039C-C3B0-4714-A6D0-181CA3D2DD26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5284" y="5017461"/>
            <a:ext cx="1042233" cy="1042233"/>
          </a:xfrm>
          <a:prstGeom prst="rect">
            <a:avLst/>
          </a:prstGeom>
        </p:spPr>
      </p:pic>
      <p:pic>
        <p:nvPicPr>
          <p:cNvPr id="16" name="Picture 15">
            <a:hlinkClick r:id="rId3"/>
            <a:extLst>
              <a:ext uri="{FF2B5EF4-FFF2-40B4-BE49-F238E27FC236}">
                <a16:creationId xmlns:a16="http://schemas.microsoft.com/office/drawing/2014/main" id="{07C965FA-A87E-4824-AFA8-C67AF548A7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4859" y="2384689"/>
            <a:ext cx="3226924" cy="429774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DC5D9AB-27D1-4866-B85E-1728987FAEF5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3228" y="1319422"/>
            <a:ext cx="1669839" cy="206515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6646B95-5E3B-4DE8-9118-031C2C296D8C}"/>
              </a:ext>
            </a:extLst>
          </p:cNvPr>
          <p:cNvSpPr/>
          <p:nvPr userDrawn="1"/>
        </p:nvSpPr>
        <p:spPr>
          <a:xfrm>
            <a:off x="-3175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AE87ED9C-76E1-4D85-9B06-3AF44AABB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241" y="108873"/>
            <a:ext cx="9503571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</p:spTree>
    <p:extLst>
      <p:ext uri="{BB962C8B-B14F-4D97-AF65-F5344CB8AC3E}">
        <p14:creationId xmlns:p14="http://schemas.microsoft.com/office/powerpoint/2010/main" val="2643297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of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1E40596-5F7F-41C3-9807-7FA635B424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5951C9B-3DEE-4E28-8D4C-55505E0CB6AB}"/>
              </a:ext>
            </a:extLst>
          </p:cNvPr>
          <p:cNvSpPr/>
          <p:nvPr/>
        </p:nvSpPr>
        <p:spPr>
          <a:xfrm>
            <a:off x="-3175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9" name="Picture 8" descr="A drawing of a cartoon character&#10;&#10;Description generated with high confidence">
            <a:extLst>
              <a:ext uri="{FF2B5EF4-FFF2-40B4-BE49-F238E27FC236}">
                <a16:creationId xmlns:a16="http://schemas.microsoft.com/office/drawing/2014/main" id="{DC4365F6-D2C1-47B4-8477-38FD2C7711A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908309" y="1409637"/>
            <a:ext cx="3571232" cy="4385137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48CCE616-2FC8-4941-8612-3EC8CFD842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Table of Content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15" y="1371603"/>
            <a:ext cx="8180332" cy="4795935"/>
          </a:xfrm>
        </p:spPr>
        <p:txBody>
          <a:bodyPr/>
          <a:lstStyle>
            <a:lvl1pPr marL="514042" indent="-514042">
              <a:buFont typeface="+mj-lt"/>
              <a:buAutoNum type="arabicPeriod"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F7D6D63-C0D2-4213-B1FA-96890BDE6C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8283" y="232973"/>
            <a:ext cx="2125527" cy="530284"/>
          </a:xfrm>
          <a:prstGeom prst="rect">
            <a:avLst/>
          </a:prstGeom>
        </p:spPr>
      </p:pic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0AA6AF62-9F6D-4B1C-831C-72AACA29F78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D92A8ED8-1E91-4F87-9AAB-0B939CA64F6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37E4C518-B0B3-4716-AB97-AC8ECA4F7C8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4064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55D431A-1BDA-40DB-B7D8-23653331B7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14949" y="4704825"/>
            <a:ext cx="10958928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Title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14949" y="5490437"/>
            <a:ext cx="10958928" cy="49981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998" b="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Subtitle</a:t>
            </a:r>
          </a:p>
        </p:txBody>
      </p:sp>
      <p:sp>
        <p:nvSpPr>
          <p:cNvPr id="4" name="Oval 3"/>
          <p:cNvSpPr>
            <a:spLocks noChangeAspect="1"/>
          </p:cNvSpPr>
          <p:nvPr/>
        </p:nvSpPr>
        <p:spPr>
          <a:xfrm>
            <a:off x="4318611" y="867750"/>
            <a:ext cx="3551604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0409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B0FF4B1E-24EA-407C-BFA6-24CCB6D440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-3471" y="0"/>
            <a:ext cx="11535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144" y="1792355"/>
            <a:ext cx="1829828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E:\002-KIMS BUSINESS\007-02-Fullslidesppt-Contents\20161228\02-edu\bulb-item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5144" y="1792355"/>
            <a:ext cx="914914" cy="4062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4972" y="1121144"/>
            <a:ext cx="9927138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4ED30444-7448-455E-ACFD-2D8F93C939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619" y="100750"/>
            <a:ext cx="8397308" cy="88265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0505D47-5EAF-4709-A366-B1437B044AC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3037" y="274595"/>
            <a:ext cx="2144287" cy="534964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F9A2DC4-5280-4E93-B6D2-9709FE6D062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FA4C1EE0-8040-49CB-9319-CF991DE7B32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643825A-6B67-4224-B077-B526FC2A4C7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2722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3DA6B0AA-1988-451B-88D4-0F72629557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-3471" y="0"/>
            <a:ext cx="11535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891" y="3314703"/>
            <a:ext cx="1260337" cy="2797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1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619" y="100750"/>
            <a:ext cx="8397308" cy="88265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58563" y="1121144"/>
            <a:ext cx="10033549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F2A4EF-FDC7-4D65-91A0-D3473057251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D0B15D-022F-4B93-A0E6-6FC062C18AF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845B5C-C9D2-4885-BBE1-AE0D4F570CB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1E6AED5-8603-4881-90EA-963A2A5A2C0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3037" y="274595"/>
            <a:ext cx="2144287" cy="534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200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9AD94B5-9922-4E42-89CE-3C445EFB15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/>
        </p:nvSpPr>
        <p:spPr>
          <a:xfrm>
            <a:off x="-1" y="0"/>
            <a:ext cx="12188825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353" y="1196125"/>
            <a:ext cx="11815018" cy="520106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3E2769-FF5C-435B-BEDD-ABA3B8F1B97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B6AD27-58D7-46FA-99F8-E5BB835ADA6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9DA7C9-2FCE-40EB-BF32-C6983222020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991B60F-461F-45D1-A35C-8AC3D83E7AD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8283" y="232973"/>
            <a:ext cx="2125527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635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1893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79D60504-DA9E-4357-9A0A-15E333FC27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7B03959-5ED4-4593-8CEF-2AE1A73775F5}"/>
              </a:ext>
            </a:extLst>
          </p:cNvPr>
          <p:cNvSpPr/>
          <p:nvPr/>
        </p:nvSpPr>
        <p:spPr>
          <a:xfrm>
            <a:off x="-3175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" y="6184672"/>
            <a:ext cx="12188825" cy="67333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4" name="Oval 3"/>
          <p:cNvSpPr/>
          <p:nvPr/>
        </p:nvSpPr>
        <p:spPr>
          <a:xfrm>
            <a:off x="5160306" y="4824664"/>
            <a:ext cx="1868214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8A09987-8827-47B7-85D3-6D69487FC7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028D2F0-1E67-414B-A93D-D3F8F131A1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5088" y="5206772"/>
            <a:ext cx="958650" cy="1184869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352" y="1195930"/>
            <a:ext cx="5424735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73738" y="1195930"/>
            <a:ext cx="5424734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58E34E-73A2-41B4-8C58-4DDB1D4D97D8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88767" y="6390559"/>
            <a:ext cx="808502" cy="30884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7141AFF-42FF-4AAA-A3FA-149DDA66FCC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B2616D-7BC8-4F96-B3A7-B299A353B42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3AACB49-5E4F-4436-9D82-E83B52A7FCB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8283" y="232973"/>
            <a:ext cx="2125527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048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C19C6415-13AB-4677-935E-D11508C4AD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B4EBD86-A13A-41DF-A04E-EA4A858E8860}"/>
              </a:ext>
            </a:extLst>
          </p:cNvPr>
          <p:cNvSpPr/>
          <p:nvPr/>
        </p:nvSpPr>
        <p:spPr>
          <a:xfrm>
            <a:off x="-3175" y="-17929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04F318BE-2BAD-4677-871C-D78A4BF0CB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51" y="1196126"/>
            <a:ext cx="11808021" cy="518562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609219" indent="0">
              <a:buNone/>
              <a:defRPr/>
            </a:lvl2pPr>
          </a:lstStyle>
          <a:p>
            <a:pPr lvl="0"/>
            <a:r>
              <a:rPr lang="en-GB" dirty="0"/>
              <a:t>Sample source code: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278A82F-5546-4977-9F75-2A933B4159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5123" y="1830474"/>
            <a:ext cx="10958580" cy="1633497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398" b="1" noProof="1" smtClean="0">
                <a:solidFill>
                  <a:schemeClr val="tx1">
                    <a:lumMod val="75000"/>
                  </a:schemeClr>
                </a:solidFill>
                <a:effectLst/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BA3E62-7E9B-447C-9045-B989874D05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57BD22-7B02-4D39-928A-4BAD0D84EC13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DED1B3-84A5-43D8-8770-B2C1E963B68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13FF9B-335F-4699-94F7-E43CA829037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EB003D1-D2F8-474E-9E8E-075BE60E927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8283" y="232973"/>
            <a:ext cx="2125527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667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0403F5F2-BA1B-4A39-A03D-AD9E046944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8767" y="6397195"/>
            <a:ext cx="808502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32BCD1B1-3A00-45B1-B516-6B8E7FBC47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7269" y="6397195"/>
            <a:ext cx="10564533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902A4B2-CB08-42CE-A814-FBDF345C2F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3400" y="6397195"/>
            <a:ext cx="428710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355" y="100750"/>
            <a:ext cx="9503571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363" y="1138844"/>
            <a:ext cx="11801748" cy="524290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88969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1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6915" indent="-456915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989981" indent="-380762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048" indent="-304610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267" indent="-304610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741485" indent="-304610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hyperlink" Target="http://softuni.bg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://en.wikipedia.org/wiki/MIME" TargetMode="Externa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chrome.com/devtools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6.png"/><Relationship Id="rId4" Type="http://schemas.openxmlformats.org/officeDocument/2006/relationships/hyperlink" Target="https://addons.mozilla.org/bg/firefox/addon/firebug/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addons.mozilla.org/bg/firefox/addon/restclient/" TargetMode="External"/><Relationship Id="rId2" Type="http://schemas.openxmlformats.org/officeDocument/2006/relationships/hyperlink" Target="https://chrome.google.com/webstore/detail/postman/fhbjgbiflinjbdggehcddcbncdddomop" TargetMode="Externa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elerik.com/fiddler" TargetMode="Externa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9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10" Type="http://schemas.openxmlformats.org/officeDocument/2006/relationships/image" Target="../media/image53.png"/><Relationship Id="rId4" Type="http://schemas.openxmlformats.org/officeDocument/2006/relationships/image" Target="../media/image51.png"/><Relationship Id="rId9" Type="http://schemas.openxmlformats.org/officeDocument/2006/relationships/image" Target="../media/image5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trainings/courses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jpeg"/><Relationship Id="rId13" Type="http://schemas.openxmlformats.org/officeDocument/2006/relationships/hyperlink" Target="https://www.softwaregroup.com/" TargetMode="External"/><Relationship Id="rId18" Type="http://schemas.openxmlformats.org/officeDocument/2006/relationships/image" Target="../media/image88.png"/><Relationship Id="rId26" Type="http://schemas.openxmlformats.org/officeDocument/2006/relationships/image" Target="../media/image92.png"/><Relationship Id="rId3" Type="http://schemas.openxmlformats.org/officeDocument/2006/relationships/hyperlink" Target="http://www.infragistics.com/" TargetMode="External"/><Relationship Id="rId21" Type="http://schemas.openxmlformats.org/officeDocument/2006/relationships/hyperlink" Target="http://www.postbank.bg/" TargetMode="External"/><Relationship Id="rId7" Type="http://schemas.openxmlformats.org/officeDocument/2006/relationships/hyperlink" Target="https://www.liebherr.com/en/deu/start/start-page.html" TargetMode="External"/><Relationship Id="rId12" Type="http://schemas.openxmlformats.org/officeDocument/2006/relationships/image" Target="../media/image85.png"/><Relationship Id="rId17" Type="http://schemas.openxmlformats.org/officeDocument/2006/relationships/hyperlink" Target="http://www.xs-software.com/" TargetMode="External"/><Relationship Id="rId25" Type="http://schemas.openxmlformats.org/officeDocument/2006/relationships/hyperlink" Target="http://smartit.bg/" TargetMode="External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87.png"/><Relationship Id="rId20" Type="http://schemas.openxmlformats.org/officeDocument/2006/relationships/image" Target="../media/image8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2.png"/><Relationship Id="rId11" Type="http://schemas.openxmlformats.org/officeDocument/2006/relationships/hyperlink" Target="https://netpeak.bg/" TargetMode="External"/><Relationship Id="rId24" Type="http://schemas.openxmlformats.org/officeDocument/2006/relationships/image" Target="../media/image91.png"/><Relationship Id="rId5" Type="http://schemas.openxmlformats.org/officeDocument/2006/relationships/hyperlink" Target="https://www.indeavr.com/en" TargetMode="External"/><Relationship Id="rId15" Type="http://schemas.openxmlformats.org/officeDocument/2006/relationships/hyperlink" Target="http://www.telenor.bg/" TargetMode="External"/><Relationship Id="rId23" Type="http://schemas.openxmlformats.org/officeDocument/2006/relationships/hyperlink" Target="https://www.superhosting.bg/" TargetMode="External"/><Relationship Id="rId10" Type="http://schemas.openxmlformats.org/officeDocument/2006/relationships/image" Target="../media/image84.png"/><Relationship Id="rId19" Type="http://schemas.openxmlformats.org/officeDocument/2006/relationships/hyperlink" Target="https://www.sbtech.com/" TargetMode="External"/><Relationship Id="rId4" Type="http://schemas.openxmlformats.org/officeDocument/2006/relationships/image" Target="../media/image81.png"/><Relationship Id="rId9" Type="http://schemas.openxmlformats.org/officeDocument/2006/relationships/hyperlink" Target="https://aeternity.com/" TargetMode="External"/><Relationship Id="rId14" Type="http://schemas.openxmlformats.org/officeDocument/2006/relationships/image" Target="../media/image86.png"/><Relationship Id="rId22" Type="http://schemas.openxmlformats.org/officeDocument/2006/relationships/image" Target="../media/image90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lukanet.com/" TargetMode="External"/><Relationship Id="rId3" Type="http://schemas.openxmlformats.org/officeDocument/2006/relationships/image" Target="../media/image93.jpeg"/><Relationship Id="rId7" Type="http://schemas.openxmlformats.org/officeDocument/2006/relationships/image" Target="../media/image9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://www.world-of-myths.com/" TargetMode="External"/><Relationship Id="rId5" Type="http://schemas.openxmlformats.org/officeDocument/2006/relationships/image" Target="../media/image94.png"/><Relationship Id="rId4" Type="http://schemas.openxmlformats.org/officeDocument/2006/relationships/hyperlink" Target="https://www.onebitsoftware.net/" TargetMode="External"/><Relationship Id="rId9" Type="http://schemas.openxmlformats.org/officeDocument/2006/relationships/image" Target="../media/image96.gif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s://softuni.org/" TargetMode="External"/><Relationship Id="rId12" Type="http://schemas.openxmlformats.org/officeDocument/2006/relationships/image" Target="../media/image9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98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2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>
            <a:extLst>
              <a:ext uri="{FF2B5EF4-FFF2-40B4-BE49-F238E27FC236}">
                <a16:creationId xmlns:a16="http://schemas.microsoft.com/office/drawing/2014/main" id="{53C3A5D9-6555-422A-8B58-FF64484C2BB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Handling Requests, ​</a:t>
            </a:r>
            <a:br>
              <a:rPr lang="en-US" dirty="0"/>
            </a:br>
            <a:r>
              <a:rPr lang="en-US" dirty="0"/>
              <a:t>Constructing Responses, HTTP/2</a:t>
            </a:r>
            <a:endParaRPr lang="bg-BG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37915F5-7707-4FF7-A695-485AFE5BA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Protocol</a:t>
            </a:r>
            <a:r>
              <a:rPr lang="en-US" b="0" dirty="0"/>
              <a:t>​</a:t>
            </a:r>
            <a:endParaRPr lang="bg-BG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E132577-CFE1-4F8B-BD68-07B9D9065A3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Software University</a:t>
            </a:r>
            <a:endParaRPr lang="bg-BG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E0D1E57-C427-434E-B66A-34ED70C1ADC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http://softuni.bg</a:t>
            </a:r>
            <a:endParaRPr lang="bg-BG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6044C1C-0C80-4130-87C9-34EB2DF1765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SoftUni Team</a:t>
            </a:r>
            <a:endParaRPr lang="bg-BG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E5B31C1-521A-4178-AFC5-4D38A279DE4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Technical Trainers</a:t>
            </a:r>
            <a:endParaRPr lang="bg-BG" dirty="0"/>
          </a:p>
        </p:txBody>
      </p:sp>
      <p:pic>
        <p:nvPicPr>
          <p:cNvPr id="12" name="Picture Placeholder 11"/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7559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190413" y="1151121"/>
            <a:ext cx="11804822" cy="5570355"/>
          </a:xfrm>
          <a:prstGeom prst="rect">
            <a:avLst/>
          </a:prstGeom>
        </p:spPr>
        <p:txBody>
          <a:bodyPr/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dirty="0"/>
              <a:t>URLs are encoded according RFC 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1738</a:t>
            </a:r>
            <a:r>
              <a:rPr lang="en-US" dirty="0"/>
              <a:t>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Safe URL characters: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[0-9a-zA-Z]</a:t>
            </a:r>
            <a:r>
              <a:rPr lang="en-US" dirty="0"/>
              <a:t>,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n-US" dirty="0"/>
              <a:t>,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  <a:r>
              <a:rPr lang="en-US" dirty="0"/>
              <a:t>,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dirty="0"/>
              <a:t>,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dirty="0"/>
              <a:t> ,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lang="en-US" dirty="0"/>
              <a:t>,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dirty="0"/>
              <a:t>,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US" dirty="0"/>
              <a:t>,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/>
              <a:t>,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dirty="0"/>
              <a:t>,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dirty="0"/>
              <a:t>,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!</a:t>
            </a:r>
            <a:endParaRPr lang="en-US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dirty="0"/>
              <a:t>All other characters are escaped by:</a:t>
            </a:r>
          </a:p>
          <a:p>
            <a:pPr lvl="1"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/>
              <a:t>Space is encoded as "</a:t>
            </a:r>
            <a:r>
              <a:rPr lang="en-US" b="1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+</a:t>
            </a:r>
            <a:r>
              <a:rPr lang="en-US" dirty="0"/>
              <a:t>" or "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%20</a:t>
            </a:r>
            <a:r>
              <a:rPr lang="en-US" dirty="0"/>
              <a:t>"</a:t>
            </a:r>
          </a:p>
          <a:p>
            <a:pPr>
              <a:lnSpc>
                <a:spcPct val="100000"/>
              </a:lnSpc>
            </a:pPr>
            <a:r>
              <a:rPr lang="en-US" dirty="0"/>
              <a:t>Example: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URL-encoded string:</a:t>
            </a:r>
            <a:endParaRPr lang="bg-BG" dirty="0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US" dirty="0"/>
              <a:t>URL Encoding</a:t>
            </a:r>
            <a:endParaRPr lang="bg-BG" dirty="0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877432" y="3352800"/>
            <a:ext cx="8007804" cy="4431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%[character hex code]</a:t>
            </a:r>
          </a:p>
        </p:txBody>
      </p:sp>
      <p:graphicFrame>
        <p:nvGraphicFramePr>
          <p:cNvPr id="9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0605931"/>
              </p:ext>
            </p:extLst>
          </p:nvPr>
        </p:nvGraphicFramePr>
        <p:xfrm>
          <a:off x="9357215" y="2786742"/>
          <a:ext cx="2241741" cy="3596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53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63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2360">
                <a:tc>
                  <a:txBody>
                    <a:bodyPr/>
                    <a:lstStyle/>
                    <a:p>
                      <a:pPr algn="ctr"/>
                      <a:r>
                        <a:rPr lang="en-GB" sz="24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Char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URL</a:t>
                      </a:r>
                    </a:p>
                    <a:p>
                      <a:pPr algn="ctr"/>
                      <a:r>
                        <a:rPr lang="en-GB" sz="24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Encoding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2360"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space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%20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2360">
                <a:tc>
                  <a:txBody>
                    <a:bodyPr/>
                    <a:lstStyle/>
                    <a:p>
                      <a:pPr algn="ctr"/>
                      <a:r>
                        <a:rPr lang="bg-BG" sz="2000" dirty="0"/>
                        <a:t>щ</a:t>
                      </a:r>
                      <a:endParaRPr lang="en-GB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%D1%89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2360"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"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%22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2360"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%23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2360"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$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%24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2360"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%25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7108"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&amp;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%26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496432" y="5929086"/>
            <a:ext cx="8382000" cy="4431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anose="020B0609020204030204" pitchFamily="49" charset="0"/>
                <a:cs typeface="Consolas" pitchFamily="49" charset="0"/>
              </a:rPr>
              <a:t>%D0%9D%D0%B0%D0%BA%D0%BE%D0%B2-%E7%88%B1-SoftUni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2477632" y="4666344"/>
            <a:ext cx="6436180" cy="4431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400" b="1" noProof="1">
                <a:latin typeface="Consolas" pitchFamily="49" charset="0"/>
                <a:cs typeface="Consolas" pitchFamily="49" charset="0"/>
              </a:rPr>
              <a:t>Наков</a:t>
            </a:r>
            <a:r>
              <a:rPr lang="en-US" sz="2400" b="1" noProof="1">
                <a:latin typeface="Consolas" pitchFamily="49" charset="0"/>
                <a:cs typeface="Consolas" pitchFamily="49" charset="0"/>
              </a:rPr>
              <a:t>-</a:t>
            </a:r>
            <a:r>
              <a:rPr lang="ja-JP" altLang="en-US" sz="2400" b="1" noProof="1">
                <a:latin typeface="Consolas" pitchFamily="49" charset="0"/>
                <a:cs typeface="Consolas" pitchFamily="49" charset="0"/>
              </a:rPr>
              <a:t>爱</a:t>
            </a:r>
            <a:r>
              <a:rPr lang="en-US" altLang="ja-JP" sz="2400" b="1" noProof="1">
                <a:latin typeface="Consolas" pitchFamily="49" charset="0"/>
                <a:cs typeface="Consolas" pitchFamily="49" charset="0"/>
              </a:rPr>
              <a:t>-</a:t>
            </a:r>
            <a:r>
              <a:rPr lang="en-US" sz="2400" b="1" noProof="1">
                <a:latin typeface="Consolas" pitchFamily="49" charset="0"/>
                <a:cs typeface="Consolas" pitchFamily="49" charset="0"/>
              </a:rPr>
              <a:t>SoftUni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1037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8" grpId="0" animBg="1"/>
      <p:bldP spid="10" grpId="0" animBg="1"/>
      <p:bldP spid="1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190413" y="1151121"/>
            <a:ext cx="11804822" cy="5570355"/>
          </a:xfrm>
          <a:prstGeom prst="rect">
            <a:avLst/>
          </a:prstGeom>
        </p:spPr>
        <p:txBody>
          <a:bodyPr/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/>
              <a:t>Some valid URLs:</a:t>
            </a:r>
          </a:p>
          <a:p>
            <a:pPr>
              <a:lnSpc>
                <a:spcPct val="100000"/>
              </a:lnSpc>
            </a:pPr>
            <a:endParaRPr lang="en-US"/>
          </a:p>
          <a:p>
            <a:pPr>
              <a:lnSpc>
                <a:spcPct val="100000"/>
              </a:lnSpc>
            </a:pPr>
            <a:endParaRPr lang="en-US"/>
          </a:p>
          <a:p>
            <a:pPr>
              <a:lnSpc>
                <a:spcPct val="100000"/>
              </a:lnSpc>
            </a:pPr>
            <a:endParaRPr lang="en-US"/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/>
              <a:t>Some invalid URLs:</a:t>
            </a:r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US" dirty="0"/>
              <a:t>Valid and Invalid URLs – Examples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713831" y="1979271"/>
            <a:ext cx="10790781" cy="76482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latin typeface="Consolas" pitchFamily="49" charset="0"/>
                <a:cs typeface="Consolas" pitchFamily="49" charset="0"/>
              </a:rPr>
              <a:t>http://www.google.bg/search?sourceid=navclient&amp;ie=UTF-8&amp;rlz=1T4GGLL_enBG369BG369&amp;q=http+get+vs+post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713831" y="3046071"/>
            <a:ext cx="10790781" cy="76482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latin typeface="Consolas" pitchFamily="49" charset="0"/>
                <a:cs typeface="Consolas" pitchFamily="49" charset="0"/>
              </a:rPr>
              <a:t>http://bg.wikipedia.org/wiki/%D0%A1%D0%BE%D1%84%D1%82%D1%83%D0%B5%D1%80%D0%BD%D0%B0_%D0%B0%D0%BA%D0%B0%D0%B4%D0%B5%D0%BC%D0%B8%D1%8F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713831" y="4833630"/>
            <a:ext cx="10790781" cy="4431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http://</a:t>
            </a:r>
            <a:r>
              <a:rPr lang="en-US" sz="2400" b="1" noProof="1">
                <a:latin typeface="Consolas" pitchFamily="49" charset="0"/>
                <a:cs typeface="Consolas" pitchFamily="49" charset="0"/>
              </a:rPr>
              <a:t>www.google.bg/search</a:t>
            </a:r>
            <a:r>
              <a:rPr lang="en-US" b="1" noProof="1">
                <a:latin typeface="Consolas" pitchFamily="49" charset="0"/>
                <a:cs typeface="Consolas" pitchFamily="49" charset="0"/>
              </a:rPr>
              <a:t>?&amp;q=C# .NET 4.0</a:t>
            </a: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713831" y="5715000"/>
            <a:ext cx="10790781" cy="4431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http://www.google.bg/search?&amp;q=</a:t>
            </a:r>
            <a:r>
              <a:rPr lang="bg-BG" sz="2400" b="1" noProof="1">
                <a:latin typeface="Consolas" pitchFamily="49" charset="0"/>
                <a:cs typeface="Consolas" pitchFamily="49" charset="0"/>
              </a:rPr>
              <a:t>бира</a:t>
            </a:r>
            <a:endParaRPr lang="en-US" sz="2400" b="1" noProof="1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6704012" y="3887002"/>
            <a:ext cx="3200400" cy="870522"/>
          </a:xfrm>
          <a:prstGeom prst="wedgeRoundRectCallout">
            <a:avLst>
              <a:gd name="adj1" fmla="val -83405"/>
              <a:gd name="adj2" fmla="val 59530"/>
              <a:gd name="adj3" fmla="val 16667"/>
            </a:avLst>
          </a:prstGeom>
          <a:solidFill>
            <a:schemeClr val="tx1">
              <a:alpha val="95000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solidFill>
                  <a:schemeClr val="bg2"/>
                </a:solidFill>
                <a:cs typeface="Consolas" pitchFamily="49" charset="0"/>
              </a:rPr>
              <a:t>Should be:</a:t>
            </a:r>
            <a:br>
              <a:rPr lang="en-US" sz="2400" b="1" noProof="1">
                <a:solidFill>
                  <a:srgbClr val="F7FFE7"/>
                </a:solidFill>
                <a:cs typeface="Consolas" pitchFamily="49" charset="0"/>
              </a:rPr>
            </a:br>
            <a:r>
              <a:rPr lang="en-US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?q=C%23+.NET+4.0</a:t>
            </a:r>
          </a:p>
        </p:txBody>
      </p:sp>
      <p:sp>
        <p:nvSpPr>
          <p:cNvPr id="12" name="AutoShape 7"/>
          <p:cNvSpPr>
            <a:spLocks noChangeArrowheads="1"/>
          </p:cNvSpPr>
          <p:nvPr/>
        </p:nvSpPr>
        <p:spPr bwMode="auto">
          <a:xfrm>
            <a:off x="7416077" y="5473079"/>
            <a:ext cx="3478935" cy="1065607"/>
          </a:xfrm>
          <a:prstGeom prst="wedgeRoundRectCallout">
            <a:avLst>
              <a:gd name="adj1" fmla="val -64951"/>
              <a:gd name="adj2" fmla="val -5472"/>
              <a:gd name="adj3" fmla="val 16667"/>
            </a:avLst>
          </a:prstGeom>
          <a:solidFill>
            <a:schemeClr val="tx1">
              <a:alpha val="95000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solidFill>
                  <a:schemeClr val="bg2"/>
                </a:solidFill>
                <a:cs typeface="Consolas" pitchFamily="49" charset="0"/>
              </a:rPr>
              <a:t>Should be: </a:t>
            </a:r>
            <a:r>
              <a:rPr lang="en-US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?q=%D0%B1 %D0%B8%D1%80%D0%B0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9102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9" grpId="0" animBg="1"/>
      <p:bldP spid="10" grpId="0" animBg="1"/>
      <p:bldP spid="11" grpId="0" animBg="1"/>
      <p:bldP spid="1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7F611F8-4F25-4E92-8070-5F6C53803D7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HTTP Request</a:t>
            </a:r>
            <a:r>
              <a:rPr lang="en-US" b="0" dirty="0"/>
              <a:t>​</a:t>
            </a:r>
            <a:endParaRPr lang="bg-BG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412F10-13AE-45A5-A03C-F7E76225495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What is a HTTP Request?</a:t>
            </a:r>
          </a:p>
        </p:txBody>
      </p:sp>
      <p:pic>
        <p:nvPicPr>
          <p:cNvPr id="5" name="Picture 2" descr="&amp;Rcy;&amp;iecy;&amp;zcy;&amp;ucy;&amp;lcy;&amp;tcy;&amp;acy;&amp;tcy; &amp;scy; &amp;icy;&amp;zcy;&amp;ocy;&amp;bcy;&amp;rcy;&amp;acy;&amp;zhcy;&amp;iecy;&amp;ncy;&amp;icy;&amp;iecy; &amp;zcy;&amp;acy; request png"/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1412" y="1447800"/>
            <a:ext cx="236220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0349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E8A6514-6AEA-4219-AD1F-4209A2F54F2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Request message sent by a client consists of:</a:t>
            </a:r>
          </a:p>
          <a:p>
            <a:pPr marL="1066419" lvl="1" indent="-457200">
              <a:buFont typeface="Wingdings" panose="05000000000000000000" pitchFamily="2" charset="2"/>
              <a:buChar char="§"/>
            </a:pPr>
            <a:r>
              <a:rPr lang="en-US" dirty="0"/>
              <a:t>HTTP </a:t>
            </a:r>
            <a:r>
              <a:rPr lang="en-US" b="1" dirty="0">
                <a:solidFill>
                  <a:schemeClr val="bg1"/>
                </a:solidFill>
              </a:rPr>
              <a:t>request line</a:t>
            </a:r>
          </a:p>
          <a:p>
            <a:pPr lvl="2"/>
            <a:r>
              <a:rPr lang="en-US" dirty="0"/>
              <a:t>Request method (</a:t>
            </a:r>
            <a:r>
              <a:rPr lang="en-US" b="1" dirty="0">
                <a:solidFill>
                  <a:schemeClr val="bg1"/>
                </a:solidFill>
              </a:rPr>
              <a:t>GET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/ </a:t>
            </a:r>
            <a:r>
              <a:rPr lang="en-US" b="1" dirty="0">
                <a:solidFill>
                  <a:schemeClr val="bg1"/>
                </a:solidFill>
              </a:rPr>
              <a:t>POST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/ </a:t>
            </a:r>
            <a:r>
              <a:rPr lang="en-US" b="1" dirty="0">
                <a:solidFill>
                  <a:schemeClr val="bg1"/>
                </a:solidFill>
              </a:rPr>
              <a:t>PUT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/ </a:t>
            </a:r>
            <a:r>
              <a:rPr lang="en-US" b="1" dirty="0">
                <a:solidFill>
                  <a:schemeClr val="bg1"/>
                </a:solidFill>
              </a:rPr>
              <a:t>DELETE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/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…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Resource URI (</a:t>
            </a:r>
            <a:r>
              <a:rPr lang="en-US" dirty="0">
                <a:solidFill>
                  <a:schemeClr val="bg1"/>
                </a:solidFill>
              </a:rPr>
              <a:t>URL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Protocol version</a:t>
            </a:r>
          </a:p>
          <a:p>
            <a:pPr marL="1066419" lvl="1" indent="-457200">
              <a:buFont typeface="Wingdings" panose="05000000000000000000" pitchFamily="2" charset="2"/>
              <a:buChar char="§"/>
            </a:pPr>
            <a:r>
              <a:rPr lang="en-US" dirty="0"/>
              <a:t>HTTP </a:t>
            </a:r>
            <a:r>
              <a:rPr lang="en-US" b="1" dirty="0">
                <a:solidFill>
                  <a:schemeClr val="bg1"/>
                </a:solidFill>
              </a:rPr>
              <a:t>request headers</a:t>
            </a:r>
          </a:p>
          <a:p>
            <a:pPr lvl="2"/>
            <a:r>
              <a:rPr lang="en-US" dirty="0"/>
              <a:t>Additional parameters</a:t>
            </a:r>
          </a:p>
          <a:p>
            <a:pPr marL="1066419" lvl="1" indent="-457200">
              <a:buFont typeface="Wingdings" panose="05000000000000000000" pitchFamily="2" charset="2"/>
              <a:buChar char="§"/>
            </a:pPr>
            <a:r>
              <a:rPr lang="en-US" dirty="0"/>
              <a:t>HTTP </a:t>
            </a:r>
            <a:r>
              <a:rPr lang="en-US" b="1" dirty="0">
                <a:solidFill>
                  <a:schemeClr val="bg1"/>
                </a:solidFill>
              </a:rPr>
              <a:t>request body </a:t>
            </a:r>
            <a:r>
              <a:rPr lang="en-US" dirty="0"/>
              <a:t>– optional data, e.g. posted form fields</a:t>
            </a:r>
          </a:p>
          <a:p>
            <a:endParaRPr lang="bg-B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45307A7-5EFB-429B-91B4-4482C94C0D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Request Message</a:t>
            </a:r>
            <a:endParaRPr lang="bg-BG" dirty="0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5521472" y="3200400"/>
            <a:ext cx="6477000" cy="169501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&lt;method&gt; &lt;resource&gt; HTTP/&lt;version&gt;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&lt;headers&gt;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i="1" noProof="1">
                <a:latin typeface="Consolas" pitchFamily="49" charset="0"/>
                <a:cs typeface="Consolas" pitchFamily="49" charset="0"/>
              </a:rPr>
              <a:t>(empty line)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&lt;body&gt;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253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792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HTTP GET Request – Example</a:t>
            </a:r>
            <a:endParaRPr lang="en-US" dirty="0"/>
          </a:p>
        </p:txBody>
      </p:sp>
      <p:sp>
        <p:nvSpPr>
          <p:cNvPr id="13" name="Content Placeholder 1"/>
          <p:cNvSpPr txBox="1">
            <a:spLocks/>
          </p:cNvSpPr>
          <p:nvPr/>
        </p:nvSpPr>
        <p:spPr>
          <a:xfrm>
            <a:off x="190413" y="1151121"/>
            <a:ext cx="11804822" cy="5570355"/>
          </a:xfrm>
          <a:prstGeom prst="rect">
            <a:avLst/>
          </a:prstGeom>
        </p:spPr>
        <p:txBody>
          <a:bodyPr/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Example of HTTP </a:t>
            </a:r>
            <a:r>
              <a:rPr lang="en-GB" b="1" dirty="0">
                <a:solidFill>
                  <a:schemeClr val="bg1"/>
                </a:solidFill>
              </a:rPr>
              <a:t>GET</a:t>
            </a:r>
            <a:r>
              <a:rPr lang="en-GB" dirty="0"/>
              <a:t> request:</a:t>
            </a:r>
          </a:p>
        </p:txBody>
      </p:sp>
      <p:sp>
        <p:nvSpPr>
          <p:cNvPr id="15" name="Rectangle 3"/>
          <p:cNvSpPr>
            <a:spLocks noChangeArrowheads="1"/>
          </p:cNvSpPr>
          <p:nvPr/>
        </p:nvSpPr>
        <p:spPr bwMode="auto">
          <a:xfrm>
            <a:off x="622868" y="2133600"/>
            <a:ext cx="10918032" cy="1600438"/>
          </a:xfrm>
          <a:prstGeom prst="rect">
            <a:avLst/>
          </a:prstGeom>
          <a:noFill/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spc="-20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GET</a:t>
            </a:r>
            <a:r>
              <a:rPr lang="en-US" sz="2400" b="1" spc="-2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2400" b="1" spc="-20" noProof="1">
                <a:latin typeface="Consolas" pitchFamily="49" charset="0"/>
                <a:cs typeface="Consolas" pitchFamily="49" charset="0"/>
              </a:rPr>
              <a:t>/index.html HTTP/1.1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spc="-20" noProof="1">
                <a:latin typeface="Consolas" pitchFamily="49" charset="0"/>
                <a:cs typeface="Consolas" pitchFamily="49" charset="0"/>
              </a:rPr>
              <a:t>Host: localhost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i="1" spc="-20" noProof="1">
                <a:latin typeface="Consolas" pitchFamily="49" charset="0"/>
                <a:cs typeface="Consolas" pitchFamily="49" charset="0"/>
              </a:rPr>
              <a:t>&lt;CRLF&gt;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600" b="1" i="1" spc="-20" noProof="1">
              <a:solidFill>
                <a:srgbClr val="FBEEDC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6" name="AutoShape 7"/>
          <p:cNvSpPr>
            <a:spLocks noChangeArrowheads="1"/>
          </p:cNvSpPr>
          <p:nvPr/>
        </p:nvSpPr>
        <p:spPr bwMode="auto">
          <a:xfrm>
            <a:off x="2027811" y="5243281"/>
            <a:ext cx="4088825" cy="585087"/>
          </a:xfrm>
          <a:prstGeom prst="wedgeRoundRectCallout">
            <a:avLst>
              <a:gd name="adj1" fmla="val -63847"/>
              <a:gd name="adj2" fmla="val -363014"/>
              <a:gd name="adj3" fmla="val 16667"/>
            </a:avLst>
          </a:prstGeom>
          <a:solidFill>
            <a:schemeClr val="tx1">
              <a:alpha val="95000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bg2"/>
                </a:solidFill>
                <a:cs typeface="Consolas" pitchFamily="49" charset="0"/>
              </a:rPr>
              <a:t>The request body is empty</a:t>
            </a:r>
          </a:p>
        </p:txBody>
      </p:sp>
      <p:sp>
        <p:nvSpPr>
          <p:cNvPr id="17" name="AutoShape 7"/>
          <p:cNvSpPr>
            <a:spLocks noChangeArrowheads="1"/>
          </p:cNvSpPr>
          <p:nvPr/>
        </p:nvSpPr>
        <p:spPr bwMode="auto">
          <a:xfrm>
            <a:off x="7313612" y="2199250"/>
            <a:ext cx="3581400" cy="555746"/>
          </a:xfrm>
          <a:prstGeom prst="wedgeRoundRectCallout">
            <a:avLst>
              <a:gd name="adj1" fmla="val -118903"/>
              <a:gd name="adj2" fmla="val -12097"/>
              <a:gd name="adj3" fmla="val 16667"/>
            </a:avLst>
          </a:prstGeom>
          <a:solidFill>
            <a:schemeClr val="tx1">
              <a:alpha val="95000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bg2"/>
                </a:solidFill>
                <a:cs typeface="Consolas" pitchFamily="49" charset="0"/>
              </a:rPr>
              <a:t>HTTP request headers</a:t>
            </a:r>
          </a:p>
        </p:txBody>
      </p:sp>
      <p:sp>
        <p:nvSpPr>
          <p:cNvPr id="18" name="AutoShape 7"/>
          <p:cNvSpPr>
            <a:spLocks noChangeArrowheads="1"/>
          </p:cNvSpPr>
          <p:nvPr/>
        </p:nvSpPr>
        <p:spPr bwMode="auto">
          <a:xfrm>
            <a:off x="5994920" y="3966313"/>
            <a:ext cx="3107804" cy="522346"/>
          </a:xfrm>
          <a:prstGeom prst="wedgeRoundRectCallout">
            <a:avLst>
              <a:gd name="adj1" fmla="val -130882"/>
              <a:gd name="adj2" fmla="val -274773"/>
              <a:gd name="adj3" fmla="val 16667"/>
            </a:avLst>
          </a:prstGeom>
          <a:solidFill>
            <a:schemeClr val="tx1">
              <a:alpha val="95000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bg2"/>
                </a:solidFill>
                <a:cs typeface="Consolas" pitchFamily="49" charset="0"/>
              </a:rPr>
              <a:t>HTTP request line</a:t>
            </a:r>
          </a:p>
        </p:txBody>
      </p:sp>
    </p:spTree>
    <p:extLst>
      <p:ext uri="{BB962C8B-B14F-4D97-AF65-F5344CB8AC3E}">
        <p14:creationId xmlns:p14="http://schemas.microsoft.com/office/powerpoint/2010/main" val="182139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4294967295"/>
          </p:nvPr>
        </p:nvSpPr>
        <p:spPr>
          <a:xfrm>
            <a:off x="190413" y="1066800"/>
            <a:ext cx="11804822" cy="5570355"/>
          </a:xfrm>
        </p:spPr>
        <p:txBody>
          <a:bodyPr/>
          <a:lstStyle/>
          <a:p>
            <a:r>
              <a:rPr lang="en-GB" dirty="0"/>
              <a:t>Example of HTTP </a:t>
            </a:r>
            <a:r>
              <a:rPr lang="en-GB" b="1" dirty="0">
                <a:solidFill>
                  <a:schemeClr val="bg1"/>
                </a:solidFill>
              </a:rPr>
              <a:t>POST</a:t>
            </a:r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GB" dirty="0"/>
              <a:t>request:</a:t>
            </a:r>
          </a:p>
        </p:txBody>
      </p:sp>
      <p:sp>
        <p:nvSpPr>
          <p:cNvPr id="4802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HTTP POST Request – Example</a:t>
            </a:r>
            <a:endParaRPr lang="en-US" dirty="0"/>
          </a:p>
        </p:txBody>
      </p:sp>
      <p:sp>
        <p:nvSpPr>
          <p:cNvPr id="480259" name="Rectangle 3"/>
          <p:cNvSpPr>
            <a:spLocks noChangeArrowheads="1"/>
          </p:cNvSpPr>
          <p:nvPr/>
        </p:nvSpPr>
        <p:spPr bwMode="auto">
          <a:xfrm>
            <a:off x="911224" y="1846944"/>
            <a:ext cx="10593388" cy="230832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POST</a:t>
            </a:r>
            <a:r>
              <a:rPr lang="en-US" sz="24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2400" b="1" noProof="1">
                <a:latin typeface="Consolas" pitchFamily="49" charset="0"/>
                <a:cs typeface="Consolas" pitchFamily="49" charset="0"/>
              </a:rPr>
              <a:t>/login.html HTTP/1.1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Host: localhost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Content-Length: 59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i="1" noProof="1">
                <a:latin typeface="Consolas" pitchFamily="49" charset="0"/>
                <a:cs typeface="Consolas" pitchFamily="49" charset="0"/>
              </a:rPr>
              <a:t>&lt;CRLF&gt;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username=mente&amp;password=top*secret!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i="1" noProof="1">
                <a:latin typeface="Consolas" pitchFamily="49" charset="0"/>
                <a:cs typeface="Consolas" pitchFamily="49" charset="0"/>
              </a:rPr>
              <a:t>&lt;CRLF&gt;</a:t>
            </a:r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7466012" y="1846944"/>
            <a:ext cx="2971800" cy="555746"/>
          </a:xfrm>
          <a:prstGeom prst="wedgeRoundRectCallout">
            <a:avLst>
              <a:gd name="adj1" fmla="val -118378"/>
              <a:gd name="adj2" fmla="val -2598"/>
              <a:gd name="adj3" fmla="val 16667"/>
            </a:avLst>
          </a:prstGeom>
          <a:solidFill>
            <a:schemeClr val="tx1">
              <a:alpha val="95000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solidFill>
                  <a:schemeClr val="bg2"/>
                </a:solidFill>
                <a:cs typeface="Consolas" pitchFamily="49" charset="0"/>
              </a:rPr>
              <a:t>HTTP request line</a:t>
            </a:r>
          </a:p>
        </p:txBody>
      </p:sp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7313612" y="4103541"/>
            <a:ext cx="3562973" cy="555746"/>
          </a:xfrm>
          <a:prstGeom prst="wedgeRoundRectCallout">
            <a:avLst>
              <a:gd name="adj1" fmla="val -136232"/>
              <a:gd name="adj2" fmla="val -314040"/>
              <a:gd name="adj3" fmla="val 16667"/>
            </a:avLst>
          </a:prstGeom>
          <a:solidFill>
            <a:schemeClr val="tx1">
              <a:alpha val="95000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solidFill>
                  <a:schemeClr val="bg2"/>
                </a:solidFill>
                <a:cs typeface="Consolas" pitchFamily="49" charset="0"/>
              </a:rPr>
              <a:t>HTTP request headers</a:t>
            </a:r>
          </a:p>
        </p:txBody>
      </p:sp>
      <p:sp>
        <p:nvSpPr>
          <p:cNvPr id="12" name="AutoShape 7"/>
          <p:cNvSpPr>
            <a:spLocks noChangeArrowheads="1"/>
          </p:cNvSpPr>
          <p:nvPr/>
        </p:nvSpPr>
        <p:spPr bwMode="auto">
          <a:xfrm>
            <a:off x="3198812" y="5105400"/>
            <a:ext cx="3691022" cy="920690"/>
          </a:xfrm>
          <a:prstGeom prst="wedgeRoundRectCallout">
            <a:avLst>
              <a:gd name="adj1" fmla="val -72132"/>
              <a:gd name="adj2" fmla="val -250466"/>
              <a:gd name="adj3" fmla="val 16667"/>
            </a:avLst>
          </a:prstGeom>
          <a:solidFill>
            <a:schemeClr val="tx1">
              <a:alpha val="95000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solidFill>
                  <a:srgbClr val="F7FFE7"/>
                </a:solidFill>
                <a:cs typeface="Consolas" pitchFamily="49" charset="0"/>
              </a:rPr>
              <a:t>The </a:t>
            </a:r>
            <a:r>
              <a:rPr lang="en-US" sz="2400" b="1" noProof="1">
                <a:solidFill>
                  <a:schemeClr val="bg2"/>
                </a:solidFill>
                <a:cs typeface="Consolas" pitchFamily="49" charset="0"/>
              </a:rPr>
              <a:t>request</a:t>
            </a:r>
            <a:r>
              <a:rPr lang="en-US" sz="2400" b="1" noProof="1">
                <a:solidFill>
                  <a:srgbClr val="F7FFE7"/>
                </a:solidFill>
                <a:cs typeface="Consolas" pitchFamily="49" charset="0"/>
              </a:rPr>
              <a:t> body holds the submitted form data</a:t>
            </a:r>
          </a:p>
        </p:txBody>
      </p:sp>
    </p:spTree>
    <p:extLst>
      <p:ext uri="{BB962C8B-B14F-4D97-AF65-F5344CB8AC3E}">
        <p14:creationId xmlns:p14="http://schemas.microsoft.com/office/powerpoint/2010/main" val="96002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7F611F8-4F25-4E92-8070-5F6C53803D7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HTTP Response</a:t>
            </a:r>
            <a:r>
              <a:rPr lang="en-US" b="0" dirty="0"/>
              <a:t>​</a:t>
            </a:r>
            <a:endParaRPr lang="bg-BG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412F10-13AE-45A5-A03C-F7E76225495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What is a HTTP Response?</a:t>
            </a:r>
          </a:p>
        </p:txBody>
      </p:sp>
      <p:pic>
        <p:nvPicPr>
          <p:cNvPr id="6" name="Picture 2" descr="&amp;Rcy;&amp;iecy;&amp;zcy;&amp;ucy;&amp;lcy;&amp;tcy;&amp;acy;&amp;tcy; &amp;scy; &amp;icy;&amp;zcy;&amp;ocy;&amp;bcy;&amp;rcy;&amp;acy;&amp;zhcy;&amp;iecy;&amp;ncy;&amp;icy;&amp;iecy; &amp;zcy;&amp;acy; response png"/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5212" y="1371600"/>
            <a:ext cx="2512123" cy="2512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9988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2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Response Message</a:t>
            </a:r>
          </a:p>
        </p:txBody>
      </p:sp>
      <p:sp>
        <p:nvSpPr>
          <p:cNvPr id="13" name="Rectangle 3"/>
          <p:cNvSpPr txBox="1">
            <a:spLocks noChangeArrowheads="1"/>
          </p:cNvSpPr>
          <p:nvPr/>
        </p:nvSpPr>
        <p:spPr>
          <a:xfrm>
            <a:off x="190413" y="1151121"/>
            <a:ext cx="11804822" cy="5570355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 </a:t>
            </a:r>
            <a:r>
              <a:rPr lang="en-US" dirty="0">
                <a:solidFill>
                  <a:schemeClr val="bg1"/>
                </a:solidFill>
              </a:rPr>
              <a:t>response message </a:t>
            </a:r>
            <a:r>
              <a:rPr lang="en-US" dirty="0"/>
              <a:t>sent by the HTTP server consists of:</a:t>
            </a:r>
          </a:p>
          <a:p>
            <a:pPr lvl="1"/>
            <a:r>
              <a:rPr lang="en-US" dirty="0"/>
              <a:t>HTTP response </a:t>
            </a:r>
            <a:r>
              <a:rPr lang="en-US" dirty="0">
                <a:solidFill>
                  <a:schemeClr val="bg1"/>
                </a:solidFill>
              </a:rPr>
              <a:t>status line</a:t>
            </a:r>
          </a:p>
          <a:p>
            <a:pPr lvl="2"/>
            <a:r>
              <a:rPr lang="en-US" dirty="0"/>
              <a:t>Protocol version</a:t>
            </a:r>
          </a:p>
          <a:p>
            <a:pPr lvl="2"/>
            <a:r>
              <a:rPr lang="en-US" dirty="0"/>
              <a:t>Status code</a:t>
            </a:r>
          </a:p>
          <a:p>
            <a:pPr lvl="2"/>
            <a:r>
              <a:rPr lang="en-US" dirty="0"/>
              <a:t>Status phrase</a:t>
            </a:r>
          </a:p>
          <a:p>
            <a:pPr lvl="1"/>
            <a:r>
              <a:rPr lang="en-US" dirty="0"/>
              <a:t>Response </a:t>
            </a:r>
            <a:r>
              <a:rPr lang="en-US" dirty="0">
                <a:solidFill>
                  <a:schemeClr val="bg1"/>
                </a:solidFill>
              </a:rPr>
              <a:t>headers</a:t>
            </a:r>
          </a:p>
          <a:p>
            <a:pPr lvl="2"/>
            <a:r>
              <a:rPr lang="en-US" dirty="0"/>
              <a:t>Provide meta data about the returned resource</a:t>
            </a:r>
          </a:p>
          <a:p>
            <a:pPr lvl="1"/>
            <a:r>
              <a:rPr lang="en-US" dirty="0"/>
              <a:t>Response </a:t>
            </a:r>
            <a:r>
              <a:rPr lang="en-US" dirty="0">
                <a:solidFill>
                  <a:schemeClr val="bg1"/>
                </a:solidFill>
              </a:rPr>
              <a:t>body</a:t>
            </a:r>
          </a:p>
          <a:p>
            <a:pPr lvl="2"/>
            <a:r>
              <a:rPr lang="en-US" dirty="0"/>
              <a:t>The content of the HTTP response (data)</a:t>
            </a:r>
          </a:p>
        </p:txBody>
      </p:sp>
      <p:sp>
        <p:nvSpPr>
          <p:cNvPr id="15" name="Rectangle 4"/>
          <p:cNvSpPr>
            <a:spLocks noChangeArrowheads="1"/>
          </p:cNvSpPr>
          <p:nvPr/>
        </p:nvSpPr>
        <p:spPr bwMode="auto">
          <a:xfrm>
            <a:off x="4340225" y="2438400"/>
            <a:ext cx="7848600" cy="236064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HTTP/&lt;version&gt; &lt;status code&gt; &lt;status text&gt;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&lt;headers&gt;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i="1" noProof="1">
                <a:latin typeface="Consolas" pitchFamily="49" charset="0"/>
                <a:cs typeface="Consolas" pitchFamily="49" charset="0"/>
              </a:rPr>
              <a:t>(empty line)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8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response body – the requested resource</a:t>
            </a:r>
            <a:r>
              <a:rPr lang="en-US" sz="26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&gt;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0585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uiExpand="1" build="p"/>
      <p:bldP spid="1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4294967295"/>
          </p:nvPr>
        </p:nvSpPr>
        <p:spPr>
          <a:xfrm>
            <a:off x="0" y="1113964"/>
            <a:ext cx="11804822" cy="5570355"/>
          </a:xfrm>
        </p:spPr>
        <p:txBody>
          <a:bodyPr/>
          <a:lstStyle/>
          <a:p>
            <a:r>
              <a:rPr lang="en-GB" dirty="0"/>
              <a:t>Example of </a:t>
            </a:r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HTTP </a:t>
            </a:r>
            <a:r>
              <a:rPr lang="en-GB" b="1" dirty="0">
                <a:solidFill>
                  <a:schemeClr val="bg1"/>
                </a:solidFill>
              </a:rPr>
              <a:t>response</a:t>
            </a:r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GB" dirty="0"/>
              <a:t>from the Web server:</a:t>
            </a:r>
          </a:p>
        </p:txBody>
      </p:sp>
      <p:sp>
        <p:nvSpPr>
          <p:cNvPr id="4833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Response – Example</a:t>
            </a:r>
          </a:p>
        </p:txBody>
      </p:sp>
      <p:sp>
        <p:nvSpPr>
          <p:cNvPr id="483331" name="Rectangle 3"/>
          <p:cNvSpPr>
            <a:spLocks noChangeArrowheads="1"/>
          </p:cNvSpPr>
          <p:nvPr/>
        </p:nvSpPr>
        <p:spPr bwMode="auto">
          <a:xfrm>
            <a:off x="946148" y="1828800"/>
            <a:ext cx="10253664" cy="464742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latin typeface="Consolas" pitchFamily="49" charset="0"/>
                <a:cs typeface="Consolas" pitchFamily="49" charset="0"/>
              </a:rPr>
              <a:t>HTTP/1.1</a:t>
            </a:r>
            <a:r>
              <a:rPr lang="en-US" sz="26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200</a:t>
            </a:r>
            <a:r>
              <a:rPr lang="en-US" sz="26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>
                <a:latin typeface="Consolas" pitchFamily="49" charset="0"/>
                <a:cs typeface="Consolas" pitchFamily="49" charset="0"/>
              </a:rPr>
              <a:t>OK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latin typeface="Consolas" pitchFamily="49" charset="0"/>
                <a:cs typeface="Consolas" pitchFamily="49" charset="0"/>
              </a:rPr>
              <a:t>Date: Fri, 17 Jul 2010 16:09:18 GMT+2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latin typeface="Consolas" pitchFamily="49" charset="0"/>
                <a:cs typeface="Consolas" pitchFamily="49" charset="0"/>
              </a:rPr>
              <a:t>Server: Apache/2.2.14 (Linux)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latin typeface="Consolas" pitchFamily="49" charset="0"/>
                <a:cs typeface="Consolas" pitchFamily="49" charset="0"/>
              </a:rPr>
              <a:t>Accept-Ranges: bytes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latin typeface="Consolas" pitchFamily="49" charset="0"/>
                <a:cs typeface="Consolas" pitchFamily="49" charset="0"/>
              </a:rPr>
              <a:t>Content-Length: 84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latin typeface="Consolas" pitchFamily="49" charset="0"/>
                <a:cs typeface="Consolas" pitchFamily="49" charset="0"/>
              </a:rPr>
              <a:t>Content-Type: text/html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i="1" noProof="1">
                <a:latin typeface="Consolas" pitchFamily="49" charset="0"/>
                <a:cs typeface="Consolas" pitchFamily="49" charset="0"/>
              </a:rPr>
              <a:t>&lt;CRLF&gt;</a:t>
            </a:r>
            <a:endParaRPr lang="en-US" sz="2600" b="1" noProof="1"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&lt;head&gt;&lt;title&gt;</a:t>
            </a:r>
            <a:r>
              <a:rPr lang="en-US" sz="2600" b="1" noProof="1">
                <a:latin typeface="Consolas" pitchFamily="49" charset="0"/>
                <a:cs typeface="Consolas" pitchFamily="49" charset="0"/>
              </a:rPr>
              <a:t>Test</a:t>
            </a:r>
            <a:r>
              <a:rPr lang="en-US" sz="26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&lt;/title&gt;&lt;/head&gt;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  &lt;body&gt;</a:t>
            </a:r>
            <a:r>
              <a:rPr lang="en-US" sz="2600" b="1" noProof="1">
                <a:latin typeface="Consolas" pitchFamily="49" charset="0"/>
                <a:cs typeface="Consolas" pitchFamily="49" charset="0"/>
              </a:rPr>
              <a:t>Test HTML page.</a:t>
            </a:r>
            <a:r>
              <a:rPr lang="en-US" sz="26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&lt;/body&gt;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5933129" y="1707378"/>
            <a:ext cx="4228119" cy="634078"/>
          </a:xfrm>
          <a:prstGeom prst="wedgeRoundRectCallout">
            <a:avLst>
              <a:gd name="adj1" fmla="val -94975"/>
              <a:gd name="adj2" fmla="val 12150"/>
              <a:gd name="adj3" fmla="val 16667"/>
            </a:avLst>
          </a:prstGeom>
          <a:solidFill>
            <a:schemeClr val="tx1">
              <a:alpha val="95000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HTTP response </a:t>
            </a:r>
            <a:r>
              <a:rPr lang="en-US" sz="2800" noProof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status line</a:t>
            </a:r>
          </a:p>
        </p:txBody>
      </p:sp>
      <p:sp>
        <p:nvSpPr>
          <p:cNvPr id="12" name="AutoShape 7"/>
          <p:cNvSpPr>
            <a:spLocks noChangeArrowheads="1"/>
          </p:cNvSpPr>
          <p:nvPr/>
        </p:nvSpPr>
        <p:spPr bwMode="auto">
          <a:xfrm>
            <a:off x="6723366" y="3378685"/>
            <a:ext cx="2647646" cy="1040915"/>
          </a:xfrm>
          <a:prstGeom prst="wedgeRoundRectCallout">
            <a:avLst>
              <a:gd name="adj1" fmla="val -86687"/>
              <a:gd name="adj2" fmla="val -41109"/>
              <a:gd name="adj3" fmla="val 16667"/>
            </a:avLst>
          </a:prstGeom>
          <a:solidFill>
            <a:schemeClr val="tx1">
              <a:alpha val="95000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HTTP response </a:t>
            </a:r>
            <a:r>
              <a:rPr lang="en-US" sz="2800" noProof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headers</a:t>
            </a:r>
          </a:p>
        </p:txBody>
      </p:sp>
      <p:sp>
        <p:nvSpPr>
          <p:cNvPr id="13" name="AutoShape 7"/>
          <p:cNvSpPr>
            <a:spLocks noChangeArrowheads="1"/>
          </p:cNvSpPr>
          <p:nvPr/>
        </p:nvSpPr>
        <p:spPr bwMode="auto">
          <a:xfrm>
            <a:off x="7847012" y="4963337"/>
            <a:ext cx="2667000" cy="1036836"/>
          </a:xfrm>
          <a:prstGeom prst="wedgeRoundRectCallout">
            <a:avLst>
              <a:gd name="adj1" fmla="val -72466"/>
              <a:gd name="adj2" fmla="val 28512"/>
              <a:gd name="adj3" fmla="val 16667"/>
            </a:avLst>
          </a:prstGeom>
          <a:solidFill>
            <a:schemeClr val="tx1">
              <a:alpha val="95000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HTTP response </a:t>
            </a:r>
            <a:r>
              <a:rPr lang="en-US" sz="2800" noProof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body</a:t>
            </a:r>
          </a:p>
        </p:txBody>
      </p:sp>
    </p:spTree>
    <p:extLst>
      <p:ext uri="{BB962C8B-B14F-4D97-AF65-F5344CB8AC3E}">
        <p14:creationId xmlns:p14="http://schemas.microsoft.com/office/powerpoint/2010/main" val="1004054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Response Codes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190413" y="1151121"/>
            <a:ext cx="11804822" cy="5570355"/>
          </a:xfrm>
          <a:prstGeom prst="rect">
            <a:avLst/>
          </a:prstGeom>
        </p:spPr>
        <p:txBody>
          <a:bodyPr>
            <a:normAutofit/>
          </a:bodyPr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dirty="0"/>
              <a:t>HTTP response code classes</a:t>
            </a:r>
          </a:p>
          <a:p>
            <a:pPr lvl="1">
              <a:lnSpc>
                <a:spcPct val="100000"/>
              </a:lnSpc>
            </a:pPr>
            <a:r>
              <a:rPr lang="en-US" b="1" dirty="0">
                <a:solidFill>
                  <a:schemeClr val="bg1"/>
                </a:solidFill>
              </a:rPr>
              <a:t>1xx</a:t>
            </a:r>
            <a:r>
              <a:rPr lang="en-US" dirty="0"/>
              <a:t>: informational (e.g., "</a:t>
            </a:r>
            <a:r>
              <a:rPr lang="en-US" b="1" dirty="0">
                <a:solidFill>
                  <a:schemeClr val="bg1"/>
                </a:solidFill>
              </a:rPr>
              <a:t>100</a:t>
            </a:r>
            <a:r>
              <a:rPr lang="en-US" dirty="0"/>
              <a:t> Continue")</a:t>
            </a:r>
          </a:p>
          <a:p>
            <a:pPr lvl="1">
              <a:lnSpc>
                <a:spcPct val="100000"/>
              </a:lnSpc>
            </a:pPr>
            <a:r>
              <a:rPr lang="en-US" b="1" dirty="0">
                <a:solidFill>
                  <a:schemeClr val="bg1"/>
                </a:solidFill>
              </a:rPr>
              <a:t>2xx</a:t>
            </a:r>
            <a:r>
              <a:rPr lang="en-US" dirty="0"/>
              <a:t>: successful (e.g., "</a:t>
            </a:r>
            <a:r>
              <a:rPr lang="en-US" b="1" dirty="0">
                <a:solidFill>
                  <a:schemeClr val="bg1"/>
                </a:solidFill>
              </a:rPr>
              <a:t>200</a:t>
            </a:r>
            <a:r>
              <a:rPr lang="en-US" dirty="0"/>
              <a:t> OK", "</a:t>
            </a:r>
            <a:r>
              <a:rPr lang="en-US" b="1" dirty="0">
                <a:solidFill>
                  <a:schemeClr val="bg1"/>
                </a:solidFill>
              </a:rPr>
              <a:t>201</a:t>
            </a:r>
            <a:r>
              <a:rPr lang="en-US" dirty="0"/>
              <a:t> Created")</a:t>
            </a:r>
          </a:p>
          <a:p>
            <a:pPr lvl="1">
              <a:lnSpc>
                <a:spcPct val="100000"/>
              </a:lnSpc>
            </a:pPr>
            <a:r>
              <a:rPr lang="en-US" b="1" dirty="0">
                <a:solidFill>
                  <a:schemeClr val="bg1"/>
                </a:solidFill>
              </a:rPr>
              <a:t>3xx</a:t>
            </a:r>
            <a:r>
              <a:rPr lang="en-US" dirty="0"/>
              <a:t>: redirection (e.g., "</a:t>
            </a:r>
            <a:r>
              <a:rPr lang="en-US" b="1" dirty="0">
                <a:solidFill>
                  <a:schemeClr val="bg1"/>
                </a:solidFill>
              </a:rPr>
              <a:t>304</a:t>
            </a:r>
            <a:r>
              <a:rPr lang="en-US" dirty="0"/>
              <a:t> Not Modified", "</a:t>
            </a:r>
            <a:r>
              <a:rPr lang="en-US" b="1" dirty="0">
                <a:solidFill>
                  <a:schemeClr val="bg1"/>
                </a:solidFill>
              </a:rPr>
              <a:t>301</a:t>
            </a:r>
            <a:r>
              <a:rPr lang="en-US" dirty="0"/>
              <a:t> Moved Permanently", "</a:t>
            </a:r>
            <a:r>
              <a:rPr lang="en-US" b="1" dirty="0">
                <a:solidFill>
                  <a:schemeClr val="bg1"/>
                </a:solidFill>
              </a:rPr>
              <a:t>302</a:t>
            </a:r>
            <a:r>
              <a:rPr lang="en-US" dirty="0"/>
              <a:t> Found")</a:t>
            </a:r>
          </a:p>
          <a:p>
            <a:pPr lvl="1">
              <a:lnSpc>
                <a:spcPct val="100000"/>
              </a:lnSpc>
            </a:pPr>
            <a:r>
              <a:rPr lang="en-US" b="1" dirty="0">
                <a:solidFill>
                  <a:schemeClr val="bg1"/>
                </a:solidFill>
              </a:rPr>
              <a:t>4xx</a:t>
            </a:r>
            <a:r>
              <a:rPr lang="en-US" dirty="0"/>
              <a:t>: client error (e.g., "</a:t>
            </a:r>
            <a:r>
              <a:rPr lang="en-US" b="1" dirty="0">
                <a:solidFill>
                  <a:schemeClr val="bg1"/>
                </a:solidFill>
              </a:rPr>
              <a:t>400</a:t>
            </a:r>
            <a:r>
              <a:rPr lang="en-US" dirty="0"/>
              <a:t> Bad Request", "</a:t>
            </a:r>
            <a:r>
              <a:rPr lang="en-US" b="1" dirty="0">
                <a:solidFill>
                  <a:schemeClr val="bg1"/>
                </a:solidFill>
              </a:rPr>
              <a:t>404</a:t>
            </a:r>
            <a:r>
              <a:rPr lang="en-US" dirty="0"/>
              <a:t> Not Found",</a:t>
            </a:r>
            <a:br>
              <a:rPr lang="en-US" dirty="0"/>
            </a:br>
            <a:r>
              <a:rPr lang="en-US" dirty="0"/>
              <a:t>"</a:t>
            </a:r>
            <a:r>
              <a:rPr lang="en-US" b="1" dirty="0">
                <a:solidFill>
                  <a:schemeClr val="bg1"/>
                </a:solidFill>
              </a:rPr>
              <a:t>401</a:t>
            </a:r>
            <a:r>
              <a:rPr lang="en-US" dirty="0"/>
              <a:t> Unauthorized", "</a:t>
            </a:r>
            <a:r>
              <a:rPr lang="en-US" b="1" dirty="0">
                <a:solidFill>
                  <a:schemeClr val="bg1"/>
                </a:solidFill>
              </a:rPr>
              <a:t>409</a:t>
            </a:r>
            <a:r>
              <a:rPr lang="en-US" dirty="0"/>
              <a:t> Conflict")</a:t>
            </a:r>
          </a:p>
          <a:p>
            <a:pPr lvl="1">
              <a:lnSpc>
                <a:spcPct val="100000"/>
              </a:lnSpc>
            </a:pPr>
            <a:r>
              <a:rPr lang="en-US" b="1" dirty="0">
                <a:solidFill>
                  <a:schemeClr val="bg1"/>
                </a:solidFill>
              </a:rPr>
              <a:t>5xx</a:t>
            </a:r>
            <a:r>
              <a:rPr lang="en-US" dirty="0"/>
              <a:t>: server error (e.g., "</a:t>
            </a:r>
            <a:r>
              <a:rPr lang="en-US" b="1" dirty="0">
                <a:solidFill>
                  <a:schemeClr val="bg1"/>
                </a:solidFill>
              </a:rPr>
              <a:t>500</a:t>
            </a:r>
            <a:r>
              <a:rPr lang="en-US" dirty="0"/>
              <a:t> Internal Server Error",</a:t>
            </a:r>
            <a:br>
              <a:rPr lang="en-US" dirty="0"/>
            </a:br>
            <a:r>
              <a:rPr lang="en-US" dirty="0"/>
              <a:t>"</a:t>
            </a:r>
            <a:r>
              <a:rPr lang="en-US" b="1" dirty="0">
                <a:solidFill>
                  <a:schemeClr val="bg1"/>
                </a:solidFill>
              </a:rPr>
              <a:t>503</a:t>
            </a:r>
            <a:r>
              <a:rPr lang="en-US" dirty="0"/>
              <a:t> Service Unavailable")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9227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96873-73CA-48E9-B154-B37E16C60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9DEBEB-1172-47D0-B257-62B7B10221B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Http Basics</a:t>
            </a:r>
          </a:p>
          <a:p>
            <a:r>
              <a:rPr lang="en-US" dirty="0"/>
              <a:t>URL</a:t>
            </a:r>
          </a:p>
          <a:p>
            <a:r>
              <a:rPr lang="en-US" dirty="0"/>
              <a:t>Http Request</a:t>
            </a:r>
          </a:p>
          <a:p>
            <a:r>
              <a:rPr lang="en-US" dirty="0"/>
              <a:t>Http Response</a:t>
            </a:r>
          </a:p>
          <a:p>
            <a:r>
              <a:rPr lang="en-US" dirty="0"/>
              <a:t>MIME and Media types</a:t>
            </a:r>
          </a:p>
          <a:p>
            <a:r>
              <a:rPr lang="en-US" dirty="0"/>
              <a:t>Web Server</a:t>
            </a:r>
          </a:p>
          <a:p>
            <a:r>
              <a:rPr lang="en-US" dirty="0"/>
              <a:t>Html Forms</a:t>
            </a:r>
          </a:p>
          <a:p>
            <a:endParaRPr lang="bg-B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AEB95F-30E8-4A35-BA97-A469793809E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0601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1"/>
          <p:cNvSpPr txBox="1">
            <a:spLocks/>
          </p:cNvSpPr>
          <p:nvPr/>
        </p:nvSpPr>
        <p:spPr>
          <a:xfrm>
            <a:off x="190413" y="982845"/>
            <a:ext cx="11804822" cy="5570355"/>
          </a:xfrm>
          <a:prstGeom prst="rect">
            <a:avLst/>
          </a:prstGeom>
        </p:spPr>
        <p:txBody>
          <a:bodyPr/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Example of </a:t>
            </a:r>
            <a:r>
              <a:rPr lang="en-US" b="1" dirty="0">
                <a:solidFill>
                  <a:schemeClr val="bg1"/>
                </a:solidFill>
              </a:rPr>
              <a:t>HTTP response </a:t>
            </a:r>
            <a:r>
              <a:rPr lang="en-US" dirty="0"/>
              <a:t>with error result:</a:t>
            </a:r>
          </a:p>
          <a:p>
            <a:endParaRPr lang="en-GB" dirty="0"/>
          </a:p>
        </p:txBody>
      </p:sp>
      <p:sp>
        <p:nvSpPr>
          <p:cNvPr id="17" name="Rectangle 2"/>
          <p:cNvSpPr>
            <a:spLocks noGrp="1" noChangeArrowheads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US" dirty="0"/>
              <a:t>HTTP Response – Example</a:t>
            </a:r>
          </a:p>
        </p:txBody>
      </p:sp>
      <p:sp>
        <p:nvSpPr>
          <p:cNvPr id="18" name="Rectangle 3"/>
          <p:cNvSpPr>
            <a:spLocks noChangeArrowheads="1"/>
          </p:cNvSpPr>
          <p:nvPr/>
        </p:nvSpPr>
        <p:spPr bwMode="auto">
          <a:xfrm>
            <a:off x="362675" y="1611851"/>
            <a:ext cx="11460298" cy="483209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latin typeface="Consolas" pitchFamily="49" charset="0"/>
                <a:cs typeface="Consolas" pitchFamily="49" charset="0"/>
              </a:rPr>
              <a:t>HTTP/1.1 </a:t>
            </a:r>
            <a:r>
              <a:rPr lang="en-US" sz="23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404</a:t>
            </a:r>
            <a:r>
              <a:rPr lang="en-US" sz="2300" b="1" noProof="1">
                <a:latin typeface="Consolas" pitchFamily="49" charset="0"/>
                <a:cs typeface="Consolas" pitchFamily="49" charset="0"/>
              </a:rPr>
              <a:t> Not Found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latin typeface="Consolas" pitchFamily="49" charset="0"/>
                <a:cs typeface="Consolas" pitchFamily="49" charset="0"/>
              </a:rPr>
              <a:t>Date: Fri, 17 Nov 2014 16:09:18 GMT+2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latin typeface="Consolas" pitchFamily="49" charset="0"/>
                <a:cs typeface="Consolas" pitchFamily="49" charset="0"/>
              </a:rPr>
              <a:t>Server: Apache/2.2.14 (Linux)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latin typeface="Consolas" pitchFamily="49" charset="0"/>
                <a:cs typeface="Consolas" pitchFamily="49" charset="0"/>
              </a:rPr>
              <a:t>Connection: close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latin typeface="Consolas" pitchFamily="49" charset="0"/>
                <a:cs typeface="Consolas" pitchFamily="49" charset="0"/>
              </a:rPr>
              <a:t>Content-Type: text/html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i="1" noProof="1">
                <a:latin typeface="Consolas" pitchFamily="49" charset="0"/>
                <a:cs typeface="Consolas" pitchFamily="49" charset="0"/>
              </a:rPr>
              <a:t>&lt;CRLF&gt;</a:t>
            </a:r>
            <a:endParaRPr lang="en-US" sz="2300" b="1" noProof="1"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&lt;html&gt;&lt;head&gt;&lt;title&gt;</a:t>
            </a:r>
            <a:r>
              <a:rPr lang="en-US" sz="2300" b="1" noProof="1">
                <a:latin typeface="Consolas" pitchFamily="49" charset="0"/>
                <a:cs typeface="Consolas" pitchFamily="49" charset="0"/>
              </a:rPr>
              <a:t>404 Not Found</a:t>
            </a:r>
            <a:r>
              <a:rPr lang="en-US" sz="23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&lt;/title&gt;&lt;/head&gt;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&lt;body&gt;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&lt;h1&gt;</a:t>
            </a:r>
            <a:r>
              <a:rPr lang="en-US" sz="2300" b="1" noProof="1">
                <a:latin typeface="Consolas" pitchFamily="49" charset="0"/>
                <a:cs typeface="Consolas" pitchFamily="49" charset="0"/>
              </a:rPr>
              <a:t>Not Found</a:t>
            </a:r>
            <a:r>
              <a:rPr lang="en-US" sz="23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&lt;/h1&gt;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&lt;p&gt;</a:t>
            </a:r>
            <a:r>
              <a:rPr lang="en-US" sz="2300" b="1" noProof="1">
                <a:latin typeface="Consolas" pitchFamily="49" charset="0"/>
                <a:cs typeface="Consolas" pitchFamily="49" charset="0"/>
              </a:rPr>
              <a:t>The requested URL /img/logo.gif was not found on this server.</a:t>
            </a:r>
            <a:r>
              <a:rPr lang="en-US" sz="23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&lt;/p&gt; &lt;hr&gt;&lt;address&gt;</a:t>
            </a:r>
            <a:r>
              <a:rPr lang="en-US" sz="2300" b="1" noProof="1">
                <a:latin typeface="Consolas" pitchFamily="49" charset="0"/>
                <a:cs typeface="Consolas" pitchFamily="49" charset="0"/>
              </a:rPr>
              <a:t>Apache/2.2.14 Server at Port 80</a:t>
            </a:r>
            <a:r>
              <a:rPr lang="en-US" sz="23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&lt;/address&gt;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&lt;/body&gt;&lt;/html&gt;</a:t>
            </a:r>
          </a:p>
        </p:txBody>
      </p:sp>
      <p:sp>
        <p:nvSpPr>
          <p:cNvPr id="19" name="AutoShape 7"/>
          <p:cNvSpPr>
            <a:spLocks noChangeArrowheads="1"/>
          </p:cNvSpPr>
          <p:nvPr/>
        </p:nvSpPr>
        <p:spPr bwMode="auto">
          <a:xfrm>
            <a:off x="4977613" y="1552592"/>
            <a:ext cx="3555931" cy="638953"/>
          </a:xfrm>
          <a:prstGeom prst="wedgeRoundRectCallout">
            <a:avLst>
              <a:gd name="adj1" fmla="val -69679"/>
              <a:gd name="adj2" fmla="val 3023"/>
              <a:gd name="adj3" fmla="val 16667"/>
            </a:avLst>
          </a:prstGeom>
          <a:solidFill>
            <a:schemeClr val="tx1">
              <a:alpha val="95000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solidFill>
                  <a:schemeClr val="bg2"/>
                </a:solidFill>
                <a:cs typeface="Consolas" pitchFamily="49" charset="0"/>
              </a:rPr>
              <a:t>HTTP response status line</a:t>
            </a:r>
          </a:p>
        </p:txBody>
      </p:sp>
      <p:sp>
        <p:nvSpPr>
          <p:cNvPr id="20" name="AutoShape 7"/>
          <p:cNvSpPr>
            <a:spLocks noChangeArrowheads="1"/>
          </p:cNvSpPr>
          <p:nvPr/>
        </p:nvSpPr>
        <p:spPr bwMode="auto">
          <a:xfrm>
            <a:off x="5484812" y="2987286"/>
            <a:ext cx="3352800" cy="650304"/>
          </a:xfrm>
          <a:prstGeom prst="wedgeRoundRectCallout">
            <a:avLst>
              <a:gd name="adj1" fmla="val -72686"/>
              <a:gd name="adj2" fmla="val -44650"/>
              <a:gd name="adj3" fmla="val 16667"/>
            </a:avLst>
          </a:prstGeom>
          <a:solidFill>
            <a:schemeClr val="tx1">
              <a:alpha val="95000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solidFill>
                  <a:schemeClr val="bg2"/>
                </a:solidFill>
                <a:cs typeface="Consolas" pitchFamily="49" charset="0"/>
              </a:rPr>
              <a:t>HTTP response headers</a:t>
            </a:r>
          </a:p>
        </p:txBody>
      </p:sp>
      <p:sp>
        <p:nvSpPr>
          <p:cNvPr id="21" name="AutoShape 7"/>
          <p:cNvSpPr>
            <a:spLocks noChangeArrowheads="1"/>
          </p:cNvSpPr>
          <p:nvPr/>
        </p:nvSpPr>
        <p:spPr bwMode="auto">
          <a:xfrm>
            <a:off x="7618412" y="4433331"/>
            <a:ext cx="3578640" cy="625839"/>
          </a:xfrm>
          <a:prstGeom prst="wedgeRoundRectCallout">
            <a:avLst>
              <a:gd name="adj1" fmla="val -72164"/>
              <a:gd name="adj2" fmla="val 24485"/>
              <a:gd name="adj3" fmla="val 16667"/>
            </a:avLst>
          </a:prstGeom>
          <a:solidFill>
            <a:schemeClr val="tx1">
              <a:alpha val="95000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solidFill>
                  <a:schemeClr val="bg2"/>
                </a:solidFill>
                <a:cs typeface="Consolas" pitchFamily="49" charset="0"/>
              </a:rPr>
              <a:t>The HTTP response body</a:t>
            </a:r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7554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 txBox="1">
            <a:spLocks/>
          </p:cNvSpPr>
          <p:nvPr/>
        </p:nvSpPr>
        <p:spPr>
          <a:xfrm>
            <a:off x="190413" y="1151121"/>
            <a:ext cx="11804822" cy="5570355"/>
          </a:xfrm>
          <a:prstGeom prst="rect">
            <a:avLst/>
          </a:prstGeom>
        </p:spPr>
        <p:txBody>
          <a:bodyPr/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dirty="0"/>
              <a:t>HTTP </a:t>
            </a:r>
            <a:r>
              <a:rPr lang="en-US" b="1" dirty="0">
                <a:solidFill>
                  <a:schemeClr val="bg1"/>
                </a:solidFill>
              </a:rPr>
              <a:t>GET</a:t>
            </a:r>
            <a:r>
              <a:rPr lang="en-US" dirty="0"/>
              <a:t> requesting a moved URL:</a:t>
            </a:r>
          </a:p>
          <a:p>
            <a:pPr lvl="1"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The following HTTP response (</a:t>
            </a:r>
            <a:r>
              <a:rPr lang="en-US" b="1" dirty="0">
                <a:solidFill>
                  <a:schemeClr val="bg1"/>
                </a:solidFill>
              </a:rPr>
              <a:t>301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/>
              <a:t>Moved Permanently) tells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dirty="0"/>
              <a:t>the browser to request another URL: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US"/>
              <a:t>Browser Redirection</a:t>
            </a:r>
            <a:endParaRPr lang="en-US" dirty="0"/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985836" y="1981200"/>
            <a:ext cx="10213976" cy="149579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GET</a:t>
            </a:r>
            <a:r>
              <a:rPr lang="en-US" sz="24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2400" b="1" noProof="1">
                <a:latin typeface="Consolas" pitchFamily="49" charset="0"/>
                <a:cs typeface="Consolas" pitchFamily="49" charset="0"/>
              </a:rPr>
              <a:t>/ HTTP/1.1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Host: http://softuni.org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User-Agent: Gecko/20100115 Firefox/3.6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i="1" noProof="1">
                <a:latin typeface="Consolas" pitchFamily="49" charset="0"/>
                <a:cs typeface="Consolas" pitchFamily="49" charset="0"/>
              </a:rPr>
              <a:t>&lt;CRLF&gt;</a:t>
            </a:r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985836" y="5114988"/>
            <a:ext cx="10213976" cy="11449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HTTP/1.1 </a:t>
            </a:r>
            <a:r>
              <a:rPr lang="en-US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301</a:t>
            </a:r>
            <a:r>
              <a:rPr lang="en-US" sz="2400" b="1" noProof="1">
                <a:latin typeface="Consolas" pitchFamily="49" charset="0"/>
                <a:cs typeface="Consolas" pitchFamily="49" charset="0"/>
              </a:rPr>
              <a:t> Moved Permanently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Location: http://softuni.bg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i="1" noProof="1">
                <a:latin typeface="Consolas" pitchFamily="49" charset="0"/>
                <a:cs typeface="Consolas" pitchFamily="49" charset="0"/>
              </a:rPr>
              <a:t>…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2487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 txBox="1">
            <a:spLocks/>
          </p:cNvSpPr>
          <p:nvPr/>
        </p:nvSpPr>
        <p:spPr>
          <a:xfrm>
            <a:off x="190413" y="1151121"/>
            <a:ext cx="11804822" cy="5570355"/>
          </a:xfrm>
          <a:prstGeom prst="rect">
            <a:avLst/>
          </a:prstGeom>
        </p:spPr>
        <p:txBody>
          <a:bodyPr/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Content-Type</a:t>
            </a:r>
            <a:r>
              <a:rPr lang="en-US" dirty="0"/>
              <a:t> response header the server specifies how the output should be processed</a:t>
            </a:r>
          </a:p>
          <a:p>
            <a:r>
              <a:rPr lang="en-US" dirty="0"/>
              <a:t>Examples: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US"/>
              <a:t>Content-Type and Disposition</a:t>
            </a:r>
            <a:endParaRPr lang="en-US" dirty="0"/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652649" y="3453363"/>
            <a:ext cx="10773992" cy="50167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latin typeface="Consolas" pitchFamily="49" charset="0"/>
                <a:cs typeface="Consolas" pitchFamily="49" charset="0"/>
              </a:rPr>
              <a:t>Content-Type:</a:t>
            </a:r>
            <a:r>
              <a:rPr lang="en-US" sz="28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text/html; charset=utf-8</a:t>
            </a:r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654421" y="4248321"/>
            <a:ext cx="10773992" cy="76482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latin typeface="Consolas" pitchFamily="49" charset="0"/>
                <a:cs typeface="Consolas" pitchFamily="49" charset="0"/>
              </a:rPr>
              <a:t>Content-Type: </a:t>
            </a:r>
            <a:r>
              <a:rPr lang="en-US" sz="23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application/pdf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latin typeface="Consolas" pitchFamily="49" charset="0"/>
                <a:cs typeface="Consolas" pitchFamily="49" charset="0"/>
              </a:rPr>
              <a:t>Content-Disposition:</a:t>
            </a:r>
            <a:r>
              <a:rPr lang="en-US" sz="23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23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attachment; filename="Report-April-2016.pdf"</a:t>
            </a:r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6890199" y="1905996"/>
            <a:ext cx="4890624" cy="1029473"/>
          </a:xfrm>
          <a:prstGeom prst="wedgeRoundRectCallout">
            <a:avLst>
              <a:gd name="adj1" fmla="val -57910"/>
              <a:gd name="adj2" fmla="val 98827"/>
              <a:gd name="adj3" fmla="val 16667"/>
            </a:avLst>
          </a:prstGeom>
          <a:solidFill>
            <a:schemeClr val="tx1">
              <a:alpha val="95000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noProof="1">
                <a:solidFill>
                  <a:schemeClr val="bg2"/>
                </a:solidFill>
                <a:cs typeface="Consolas" pitchFamily="49" charset="0"/>
              </a:rPr>
              <a:t>UTF-8 encoded HTML page. Will be shown in the browser.</a:t>
            </a:r>
          </a:p>
        </p:txBody>
      </p:sp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989012" y="5531040"/>
            <a:ext cx="5562600" cy="1066800"/>
          </a:xfrm>
          <a:prstGeom prst="wedgeRoundRectCallout">
            <a:avLst>
              <a:gd name="adj1" fmla="val 97353"/>
              <a:gd name="adj2" fmla="val -85593"/>
              <a:gd name="adj3" fmla="val 16667"/>
            </a:avLst>
          </a:prstGeom>
          <a:solidFill>
            <a:schemeClr val="tx1">
              <a:alpha val="95000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noProof="1">
                <a:solidFill>
                  <a:schemeClr val="bg2"/>
                </a:solidFill>
                <a:cs typeface="Consolas" pitchFamily="49" charset="0"/>
              </a:rPr>
              <a:t>This will download a PDF file named </a:t>
            </a:r>
            <a:br>
              <a:rPr lang="en-US" sz="2800" b="1" noProof="1">
                <a:solidFill>
                  <a:schemeClr val="bg2"/>
                </a:solidFill>
                <a:latin typeface="Consolas" pitchFamily="49" charset="0"/>
                <a:cs typeface="Consolas" pitchFamily="49" charset="0"/>
              </a:rPr>
            </a:br>
            <a:r>
              <a:rPr lang="en-US" sz="28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Report-April-2016.pdf</a:t>
            </a:r>
            <a:endParaRPr lang="en-US" sz="2800" b="1" noProof="1">
              <a:solidFill>
                <a:schemeClr val="bg1"/>
              </a:solidFill>
              <a:cs typeface="Consolas" pitchFamily="49" charset="0"/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7547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7F611F8-4F25-4E92-8070-5F6C53803D7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MIME and Media Types</a:t>
            </a:r>
            <a:endParaRPr lang="bg-BG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412F10-13AE-45A5-A03C-F7E76225495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Multi-Purpose Internet Mail Extensions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2812" y="1600200"/>
            <a:ext cx="2743200" cy="2084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393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2"/>
          <p:cNvSpPr txBox="1">
            <a:spLocks/>
          </p:cNvSpPr>
          <p:nvPr/>
        </p:nvSpPr>
        <p:spPr>
          <a:xfrm>
            <a:off x="-1" y="1066800"/>
            <a:ext cx="12188825" cy="5791199"/>
          </a:xfrm>
          <a:prstGeom prst="rect">
            <a:avLst/>
          </a:prstGeom>
        </p:spPr>
        <p:txBody>
          <a:bodyPr>
            <a:noAutofit/>
          </a:bodyPr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hlinkClick r:id="rId2"/>
              </a:rPr>
              <a:t>M</a:t>
            </a:r>
            <a:r>
              <a:rPr lang="en-US" sz="3200" b="1" dirty="0">
                <a:solidFill>
                  <a:schemeClr val="bg1"/>
                </a:solidFill>
                <a:hlinkClick r:id="rId2"/>
              </a:rPr>
              <a:t>IME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200" dirty="0"/>
              <a:t>== </a:t>
            </a:r>
            <a:r>
              <a:rPr lang="en-US" sz="3200" b="1" dirty="0">
                <a:solidFill>
                  <a:schemeClr val="bg1"/>
                </a:solidFill>
              </a:rPr>
              <a:t>M</a:t>
            </a:r>
            <a:r>
              <a:rPr lang="en-US" sz="3200" dirty="0"/>
              <a:t>ulti-Purpose </a:t>
            </a:r>
            <a:r>
              <a:rPr lang="en-US" sz="3200" b="1" dirty="0">
                <a:solidFill>
                  <a:schemeClr val="bg1"/>
                </a:solidFill>
              </a:rPr>
              <a:t>I</a:t>
            </a:r>
            <a:r>
              <a:rPr lang="en-US" sz="3200" dirty="0"/>
              <a:t>nternet </a:t>
            </a:r>
            <a:r>
              <a:rPr lang="en-US" sz="3200" b="1" dirty="0">
                <a:solidFill>
                  <a:schemeClr val="bg1"/>
                </a:solidFill>
              </a:rPr>
              <a:t>M</a:t>
            </a:r>
            <a:r>
              <a:rPr lang="en-US" sz="3200" dirty="0"/>
              <a:t>ail </a:t>
            </a:r>
            <a:r>
              <a:rPr lang="en-US" sz="3200" b="1" dirty="0">
                <a:solidFill>
                  <a:schemeClr val="bg1"/>
                </a:solidFill>
              </a:rPr>
              <a:t>E</a:t>
            </a:r>
            <a:r>
              <a:rPr lang="en-US" sz="3200" dirty="0"/>
              <a:t>xtensions</a:t>
            </a:r>
          </a:p>
          <a:p>
            <a:pPr lvl="1">
              <a:lnSpc>
                <a:spcPct val="100000"/>
              </a:lnSpc>
            </a:pPr>
            <a:r>
              <a:rPr lang="en-US" sz="3000" dirty="0"/>
              <a:t>Internet standard for encoding resources</a:t>
            </a:r>
          </a:p>
          <a:p>
            <a:pPr lvl="1">
              <a:lnSpc>
                <a:spcPct val="100000"/>
              </a:lnSpc>
            </a:pPr>
            <a:r>
              <a:rPr lang="en-US" sz="3000" dirty="0"/>
              <a:t>Originally developed for email attachments</a:t>
            </a:r>
          </a:p>
          <a:p>
            <a:pPr lvl="1">
              <a:lnSpc>
                <a:spcPct val="100000"/>
              </a:lnSpc>
            </a:pPr>
            <a:r>
              <a:rPr lang="en-US" sz="3000" dirty="0"/>
              <a:t>Used in many Internet protocols like HTTP and SMTP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MIME defines several concepts</a:t>
            </a:r>
          </a:p>
          <a:p>
            <a:pPr lvl="1">
              <a:lnSpc>
                <a:spcPct val="100000"/>
              </a:lnSpc>
            </a:pPr>
            <a:r>
              <a:rPr lang="en-US" sz="30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Content-Type</a:t>
            </a:r>
            <a:r>
              <a:rPr lang="en-US" sz="3000" dirty="0"/>
              <a:t>, e.g. </a:t>
            </a:r>
            <a:r>
              <a:rPr lang="en-US" sz="30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text/html</a:t>
            </a:r>
            <a:r>
              <a:rPr lang="en-US" sz="3000" dirty="0"/>
              <a:t>, </a:t>
            </a:r>
            <a:r>
              <a:rPr lang="en-US" sz="30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image/gif</a:t>
            </a:r>
            <a:r>
              <a:rPr lang="en-US" sz="3000" dirty="0"/>
              <a:t>, </a:t>
            </a:r>
            <a:r>
              <a:rPr lang="en-US" sz="30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application/pdf</a:t>
            </a:r>
          </a:p>
          <a:p>
            <a:pPr lvl="2">
              <a:lnSpc>
                <a:spcPct val="100000"/>
              </a:lnSpc>
            </a:pPr>
            <a:r>
              <a:rPr lang="en-US" sz="2800" dirty="0"/>
              <a:t>Content </a:t>
            </a:r>
            <a:r>
              <a:rPr lang="en-US" sz="28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charset</a:t>
            </a:r>
            <a:r>
              <a:rPr lang="en-US" sz="2800" dirty="0"/>
              <a:t>, e.g. </a:t>
            </a:r>
            <a:r>
              <a:rPr lang="en-US" sz="2800" b="1" noProof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utf-8</a:t>
            </a:r>
            <a:r>
              <a:rPr lang="en-US" sz="2800" dirty="0"/>
              <a:t>, </a:t>
            </a:r>
            <a:r>
              <a:rPr lang="en-US" sz="2800" b="1" noProof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ascii</a:t>
            </a:r>
            <a:r>
              <a:rPr lang="en-US" sz="2800" dirty="0"/>
              <a:t>, </a:t>
            </a:r>
            <a:r>
              <a:rPr lang="en-US" sz="2800" b="1" noProof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windows-1251</a:t>
            </a:r>
          </a:p>
          <a:p>
            <a:pPr lvl="1">
              <a:lnSpc>
                <a:spcPct val="100000"/>
              </a:lnSpc>
            </a:pPr>
            <a:r>
              <a:rPr lang="en-US" sz="30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Content-Disposition</a:t>
            </a:r>
            <a:r>
              <a:rPr lang="en-US" sz="3000" dirty="0"/>
              <a:t>, e.g. </a:t>
            </a:r>
            <a:r>
              <a:rPr lang="en-US" sz="30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attachment;</a:t>
            </a:r>
            <a:r>
              <a:rPr lang="en-US" sz="3000" dirty="0">
                <a:solidFill>
                  <a:schemeClr val="bg1"/>
                </a:solidFill>
                <a:cs typeface="Consolas" panose="020B0609020204030204" pitchFamily="49" charset="0"/>
              </a:rPr>
              <a:t> </a:t>
            </a:r>
            <a:r>
              <a:rPr lang="en-US" sz="30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filename=logo.jpg</a:t>
            </a:r>
          </a:p>
          <a:p>
            <a:pPr lvl="1">
              <a:lnSpc>
                <a:spcPct val="100000"/>
              </a:lnSpc>
            </a:pPr>
            <a:r>
              <a:rPr lang="en-US" sz="3000" dirty="0"/>
              <a:t>Multipart messages (multiple resources in a single document)</a:t>
            </a:r>
          </a:p>
        </p:txBody>
      </p:sp>
      <p:sp>
        <p:nvSpPr>
          <p:cNvPr id="14" name="Title 3"/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US" dirty="0"/>
              <a:t>What is MIME?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2561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11930231"/>
              </p:ext>
            </p:extLst>
          </p:nvPr>
        </p:nvGraphicFramePr>
        <p:xfrm>
          <a:off x="1562100" y="1447800"/>
          <a:ext cx="8799512" cy="466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997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997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sz="2800" noProof="1">
                          <a:solidFill>
                            <a:schemeClr val="tx1"/>
                          </a:solidFill>
                          <a:effectLst/>
                        </a:rPr>
                        <a:t>MIME Type / Subtype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noProof="1">
                          <a:solidFill>
                            <a:schemeClr val="tx1"/>
                          </a:solidFill>
                          <a:effectLst/>
                        </a:rPr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800" noProof="1">
                          <a:effectLst/>
                        </a:rPr>
                        <a:t>application/json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noProof="1">
                          <a:effectLst/>
                        </a:rPr>
                        <a:t>JSON 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800" noProof="1">
                          <a:effectLst/>
                        </a:rPr>
                        <a:t>image/png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noProof="1">
                          <a:effectLst/>
                        </a:rPr>
                        <a:t>PNG image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800" noProof="1">
                          <a:effectLst/>
                        </a:rPr>
                        <a:t>image/gif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noProof="1">
                          <a:effectLst/>
                        </a:rPr>
                        <a:t>GIF image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800" noProof="1">
                          <a:effectLst/>
                        </a:rPr>
                        <a:t>text/html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noProof="1">
                          <a:effectLst/>
                        </a:rPr>
                        <a:t>HTML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800" noProof="1">
                          <a:effectLst/>
                        </a:rPr>
                        <a:t>text/plain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noProof="1">
                          <a:effectLst/>
                        </a:rPr>
                        <a:t>Text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800" noProof="1">
                          <a:effectLst/>
                        </a:rPr>
                        <a:t>text/xml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noProof="1">
                          <a:effectLst/>
                        </a:rPr>
                        <a:t>XML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800" noProof="1">
                          <a:effectLst/>
                        </a:rPr>
                        <a:t>video/mp4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noProof="1">
                          <a:effectLst/>
                        </a:rPr>
                        <a:t>MP4</a:t>
                      </a:r>
                      <a:r>
                        <a:rPr lang="en-GB" sz="2800" baseline="0" noProof="1">
                          <a:effectLst/>
                        </a:rPr>
                        <a:t> video</a:t>
                      </a:r>
                      <a:endParaRPr lang="en-GB" sz="2800" noProof="1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800" noProof="1">
                          <a:effectLst/>
                        </a:rPr>
                        <a:t>application/pdf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noProof="1">
                          <a:effectLst/>
                        </a:rPr>
                        <a:t>PDF document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6" name="Title 3"/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GB" dirty="0"/>
              <a:t>Common MIME Media Types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3021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7F611F8-4F25-4E92-8070-5F6C53803D7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HTTP</a:t>
            </a:r>
            <a:endParaRPr lang="bg-BG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412F10-13AE-45A5-A03C-F7E76225495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Tools for Developers</a:t>
            </a:r>
          </a:p>
        </p:txBody>
      </p:sp>
      <p:pic>
        <p:nvPicPr>
          <p:cNvPr id="6" name="Picture 2" descr="Tools PNG Imag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2458" y="1219200"/>
            <a:ext cx="2844800" cy="284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2691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/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US" dirty="0"/>
              <a:t>HTTP Tools for Developers - Browser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812" y="1292704"/>
            <a:ext cx="5410200" cy="466144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31812" y="6029980"/>
            <a:ext cx="5410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hlinkClick r:id="rId3"/>
              </a:rPr>
              <a:t>Chrome Developer Tools</a:t>
            </a:r>
            <a:endParaRPr lang="en-US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6170612" y="6029980"/>
            <a:ext cx="55130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hlinkClick r:id="rId4"/>
              </a:rPr>
              <a:t>Firebug</a:t>
            </a:r>
            <a:endParaRPr lang="en-US" sz="2800" dirty="0"/>
          </a:p>
        </p:txBody>
      </p:sp>
      <p:pic>
        <p:nvPicPr>
          <p:cNvPr id="10" name="Picture 2" descr="https://puu.sh/tppN9/f699aa70d3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309561" y="1292704"/>
            <a:ext cx="5399178" cy="4678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Slide Number Placeholder 10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80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/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US" dirty="0"/>
              <a:t>HTTP Tools for Developers - Browser (2)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1812" y="5420380"/>
            <a:ext cx="5410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hlinkClick r:id="rId2"/>
              </a:rPr>
              <a:t>Postman</a:t>
            </a:r>
            <a:r>
              <a:rPr lang="en-US" sz="2800" dirty="0"/>
              <a:t> - Chrome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226857" y="5420380"/>
            <a:ext cx="55130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hlinkClick r:id="rId3"/>
              </a:rPr>
              <a:t>RESTClient</a:t>
            </a:r>
            <a:r>
              <a:rPr lang="en-US" sz="2800" dirty="0"/>
              <a:t> - Firefox</a:t>
            </a:r>
          </a:p>
        </p:txBody>
      </p:sp>
      <p:pic>
        <p:nvPicPr>
          <p:cNvPr id="9" name="Picture 2" descr="&amp;Rcy;&amp;iecy;&amp;zcy;&amp;ucy;&amp;lcy;&amp;tcy;&amp;acy;&amp;tcy; &amp;scy; &amp;icy;&amp;zcy;&amp;ocy;&amp;bcy;&amp;rcy;&amp;acy;&amp;zhcy;&amp;iecy;&amp;ncy;&amp;icy;&amp;iecy; &amp;zcy;&amp;acy; postman chrom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8212" y="2438400"/>
            <a:ext cx="236220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&amp;Rcy;&amp;iecy;&amp;zcy;&amp;ucy;&amp;lcy;&amp;tcy;&amp;acy;&amp;tcy; &amp;scy; &amp;icy;&amp;zcy;&amp;ocy;&amp;bcy;&amp;rcy;&amp;acy;&amp;zhcy;&amp;iecy;&amp;ncy;&amp;icy;&amp;iecy; &amp;zcy;&amp;acy; restClient firefox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7012" y="2438400"/>
            <a:ext cx="2272697" cy="2272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Slide Number Placeholder 10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9773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3"/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US" dirty="0"/>
              <a:t>HTTP Tools for Developers - Desktop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908" y="1207212"/>
            <a:ext cx="5513006" cy="466144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-1" y="5943600"/>
            <a:ext cx="121888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hlinkClick r:id="rId3"/>
              </a:rPr>
              <a:t>Fiddler</a:t>
            </a:r>
            <a:endParaRPr lang="en-US" sz="2800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7606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bg-BG" sz="4000" b="1" dirty="0"/>
          </a:p>
          <a:p>
            <a:pPr marL="0" indent="0" algn="ctr">
              <a:buNone/>
            </a:pPr>
            <a:r>
              <a:rPr lang="en-US" sz="8800" b="1" u="sng" dirty="0">
                <a:solidFill>
                  <a:srgbClr val="FFA000"/>
                </a:solidFill>
              </a:rPr>
              <a:t>sli.do</a:t>
            </a:r>
          </a:p>
          <a:p>
            <a:pPr marL="0" indent="0" algn="ctr">
              <a:buNone/>
            </a:pPr>
            <a:r>
              <a:rPr lang="en-US" sz="11500" b="1" dirty="0"/>
              <a:t>#Java-Web</a:t>
            </a:r>
            <a:endParaRPr lang="en-US" sz="96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90355" y="83165"/>
            <a:ext cx="9503571" cy="882654"/>
          </a:xfrm>
        </p:spPr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9222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7F611F8-4F25-4E92-8070-5F6C53803D7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5400" dirty="0"/>
              <a:t>Web Server</a:t>
            </a:r>
            <a:endParaRPr lang="bg-BG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1541" y="2286378"/>
            <a:ext cx="1103445" cy="90656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5268" y="2378242"/>
            <a:ext cx="1021656" cy="61210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0412" y="2209800"/>
            <a:ext cx="983143" cy="98314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6751" y="1734548"/>
            <a:ext cx="894786" cy="1072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766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 txBox="1">
            <a:spLocks/>
          </p:cNvSpPr>
          <p:nvPr/>
        </p:nvSpPr>
        <p:spPr>
          <a:xfrm>
            <a:off x="190413" y="1151121"/>
            <a:ext cx="11804822" cy="5570355"/>
          </a:xfrm>
          <a:prstGeom prst="rect">
            <a:avLst/>
          </a:prstGeom>
        </p:spPr>
        <p:txBody>
          <a:bodyPr>
            <a:normAutofit/>
          </a:bodyPr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Computer system that processes requests via </a:t>
            </a:r>
            <a:r>
              <a:rPr lang="en-US" b="1" dirty="0">
                <a:solidFill>
                  <a:schemeClr val="bg1"/>
                </a:solidFill>
              </a:rPr>
              <a:t>HTTP</a:t>
            </a:r>
            <a:r>
              <a:rPr lang="en-US" dirty="0"/>
              <a:t>, the basic </a:t>
            </a:r>
            <a:br>
              <a:rPr lang="en-US" dirty="0"/>
            </a:br>
            <a:r>
              <a:rPr lang="en-US" dirty="0"/>
              <a:t>network protocol </a:t>
            </a:r>
          </a:p>
        </p:txBody>
      </p:sp>
      <p:sp>
        <p:nvSpPr>
          <p:cNvPr id="7" name="Title 3"/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US" dirty="0"/>
              <a:t>What is a Web Server?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859767" y="2729816"/>
            <a:ext cx="190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Web Client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899" y="3318596"/>
            <a:ext cx="2733678" cy="224592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2708" y="3275513"/>
            <a:ext cx="1638463" cy="1963210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>
            <a:off x="4819176" y="4321441"/>
            <a:ext cx="3866036" cy="21959"/>
          </a:xfrm>
          <a:prstGeom prst="line">
            <a:avLst/>
          </a:prstGeom>
          <a:ln w="635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484812" y="3798221"/>
            <a:ext cx="25347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Communication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036171" y="2729816"/>
            <a:ext cx="190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Web Server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212" y="3436542"/>
            <a:ext cx="2531052" cy="151644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0046" y="5650096"/>
            <a:ext cx="709891" cy="70989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9864" y="5660890"/>
            <a:ext cx="705707" cy="705707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7585" y="5608746"/>
            <a:ext cx="771119" cy="771119"/>
          </a:xfrm>
          <a:prstGeom prst="rect">
            <a:avLst/>
          </a:prstGeom>
        </p:spPr>
      </p:pic>
      <p:sp>
        <p:nvSpPr>
          <p:cNvPr id="18" name="Slide Number Placeholder 17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2501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  <p:bldP spid="13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/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US" dirty="0"/>
              <a:t>Web Server Work Model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283825" y="4994907"/>
            <a:ext cx="190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URL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24641" y="1357818"/>
            <a:ext cx="190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Web Client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2761776" y="3220759"/>
            <a:ext cx="3866036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960812" y="1566501"/>
            <a:ext cx="14843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Request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960812" y="3210580"/>
            <a:ext cx="16375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Response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098" y="1997870"/>
            <a:ext cx="2020543" cy="166003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6176" y="1686750"/>
            <a:ext cx="1638463" cy="1963210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>
          <a:xfrm>
            <a:off x="2729713" y="2124187"/>
            <a:ext cx="3974299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2761776" y="2668355"/>
            <a:ext cx="3866036" cy="21959"/>
          </a:xfrm>
          <a:prstGeom prst="line">
            <a:avLst/>
          </a:prstGeom>
          <a:ln w="635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960813" y="2167094"/>
            <a:ext cx="14843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Protocol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842907" y="1162077"/>
            <a:ext cx="190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Web Server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9523412" y="1162077"/>
            <a:ext cx="24243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Web Resources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1824" y="1790187"/>
            <a:ext cx="1800254" cy="1800254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75262" y="4881037"/>
            <a:ext cx="206495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Protocols:</a:t>
            </a:r>
          </a:p>
          <a:p>
            <a:r>
              <a:rPr lang="en-US" sz="2800" dirty="0">
                <a:solidFill>
                  <a:srgbClr val="92D050"/>
                </a:solidFill>
              </a:rPr>
              <a:t>HTTP</a:t>
            </a:r>
            <a:br>
              <a:rPr lang="en-US" sz="2800" dirty="0">
                <a:solidFill>
                  <a:srgbClr val="92D050"/>
                </a:solidFill>
              </a:rPr>
            </a:br>
            <a:r>
              <a:rPr lang="en-US" sz="2800" dirty="0">
                <a:solidFill>
                  <a:srgbClr val="92D050"/>
                </a:solidFill>
              </a:rPr>
              <a:t>FTP</a:t>
            </a:r>
            <a:br>
              <a:rPr lang="en-US" sz="2800" dirty="0">
                <a:solidFill>
                  <a:srgbClr val="92D050"/>
                </a:solidFill>
              </a:rPr>
            </a:br>
            <a:r>
              <a:rPr lang="en-US" sz="2800" dirty="0">
                <a:solidFill>
                  <a:srgbClr val="92D050"/>
                </a:solidFill>
              </a:rPr>
              <a:t>WebSocket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9327432" y="3581929"/>
            <a:ext cx="27290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HTML, PDF, JPG…</a:t>
            </a:r>
            <a:endParaRPr lang="en-US" sz="2800" dirty="0">
              <a:solidFill>
                <a:srgbClr val="92D050"/>
              </a:solidFill>
            </a:endParaRPr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10637136" y="4224274"/>
            <a:ext cx="6900" cy="611538"/>
          </a:xfrm>
          <a:prstGeom prst="straightConnector1">
            <a:avLst/>
          </a:prstGeom>
          <a:ln w="6350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8734877" y="3220759"/>
            <a:ext cx="817843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>
            <a:spLocks noChangeArrowheads="1"/>
          </p:cNvSpPr>
          <p:nvPr/>
        </p:nvSpPr>
        <p:spPr bwMode="auto">
          <a:xfrm>
            <a:off x="4882180" y="5829914"/>
            <a:ext cx="7065580" cy="54014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http://localhost:8000/softuni.jpg</a:t>
            </a:r>
          </a:p>
        </p:txBody>
      </p:sp>
      <p:sp>
        <p:nvSpPr>
          <p:cNvPr id="25" name="AutoShape 25"/>
          <p:cNvSpPr>
            <a:spLocks noChangeArrowheads="1"/>
          </p:cNvSpPr>
          <p:nvPr/>
        </p:nvSpPr>
        <p:spPr bwMode="auto">
          <a:xfrm>
            <a:off x="3924650" y="4966900"/>
            <a:ext cx="1614857" cy="551227"/>
          </a:xfrm>
          <a:prstGeom prst="wedgeRoundRectCallout">
            <a:avLst>
              <a:gd name="adj1" fmla="val 32745"/>
              <a:gd name="adj2" fmla="val 79556"/>
              <a:gd name="adj3" fmla="val 16667"/>
            </a:avLst>
          </a:prstGeom>
          <a:solidFill>
            <a:schemeClr val="tx1">
              <a:alpha val="94902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  <a:latin typeface="+mn-lt"/>
              </a:rPr>
              <a:t>Protocol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26" name="AutoShape 25"/>
          <p:cNvSpPr>
            <a:spLocks noChangeArrowheads="1"/>
          </p:cNvSpPr>
          <p:nvPr/>
        </p:nvSpPr>
        <p:spPr bwMode="auto">
          <a:xfrm>
            <a:off x="5850091" y="4954938"/>
            <a:ext cx="1126085" cy="551227"/>
          </a:xfrm>
          <a:prstGeom prst="wedgeRoundRectCallout">
            <a:avLst>
              <a:gd name="adj1" fmla="val 32745"/>
              <a:gd name="adj2" fmla="val 79556"/>
              <a:gd name="adj3" fmla="val 16667"/>
            </a:avLst>
          </a:prstGeom>
          <a:solidFill>
            <a:schemeClr val="tx1">
              <a:alpha val="94902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  <a:latin typeface="+mn-lt"/>
              </a:rPr>
              <a:t>Host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27" name="AutoShape 25"/>
          <p:cNvSpPr>
            <a:spLocks noChangeArrowheads="1"/>
          </p:cNvSpPr>
          <p:nvPr/>
        </p:nvSpPr>
        <p:spPr bwMode="auto">
          <a:xfrm>
            <a:off x="7291630" y="4934949"/>
            <a:ext cx="920027" cy="551227"/>
          </a:xfrm>
          <a:prstGeom prst="wedgeRoundRectCallout">
            <a:avLst>
              <a:gd name="adj1" fmla="val 53184"/>
              <a:gd name="adj2" fmla="val 92178"/>
              <a:gd name="adj3" fmla="val 16667"/>
            </a:avLst>
          </a:prstGeom>
          <a:solidFill>
            <a:schemeClr val="tx1">
              <a:alpha val="94902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  <a:latin typeface="+mn-lt"/>
              </a:rPr>
              <a:t>Port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28" name="AutoShape 25"/>
          <p:cNvSpPr>
            <a:spLocks noChangeArrowheads="1"/>
          </p:cNvSpPr>
          <p:nvPr/>
        </p:nvSpPr>
        <p:spPr bwMode="auto">
          <a:xfrm>
            <a:off x="8495424" y="4926931"/>
            <a:ext cx="1614857" cy="551227"/>
          </a:xfrm>
          <a:prstGeom prst="wedgeRoundRectCallout">
            <a:avLst>
              <a:gd name="adj1" fmla="val 32745"/>
              <a:gd name="adj2" fmla="val 86769"/>
              <a:gd name="adj3" fmla="val 16667"/>
            </a:avLst>
          </a:prstGeom>
          <a:solidFill>
            <a:schemeClr val="tx1">
              <a:alpha val="94902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  <a:latin typeface="+mn-lt"/>
              </a:rPr>
              <a:t>Resource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8997" y="3739112"/>
            <a:ext cx="709891" cy="709891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815" y="3749906"/>
            <a:ext cx="705707" cy="705707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536" y="3697762"/>
            <a:ext cx="771119" cy="771119"/>
          </a:xfrm>
          <a:prstGeom prst="rect">
            <a:avLst/>
          </a:prstGeom>
        </p:spPr>
      </p:pic>
      <p:cxnSp>
        <p:nvCxnSpPr>
          <p:cNvPr id="32" name="Straight Arrow Connector 31"/>
          <p:cNvCxnSpPr/>
          <p:nvPr/>
        </p:nvCxnSpPr>
        <p:spPr>
          <a:xfrm>
            <a:off x="8734877" y="2127500"/>
            <a:ext cx="817843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958" y="2089735"/>
            <a:ext cx="1870776" cy="1120846"/>
          </a:xfrm>
          <a:prstGeom prst="rect">
            <a:avLst/>
          </a:prstGeom>
        </p:spPr>
      </p:pic>
      <p:sp>
        <p:nvSpPr>
          <p:cNvPr id="34" name="Slide Number Placeholder 3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263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0" grpId="0"/>
      <p:bldP spid="11" grpId="0"/>
      <p:bldP spid="16" grpId="0"/>
      <p:bldP spid="17" grpId="0"/>
      <p:bldP spid="18" grpId="0"/>
      <p:bldP spid="20" grpId="0"/>
      <p:bldP spid="21" grpId="0"/>
      <p:bldP spid="24" grpId="0" animBg="1"/>
      <p:bldP spid="25" grpId="0" animBg="1"/>
      <p:bldP spid="26" grpId="0" animBg="1"/>
      <p:bldP spid="27" grpId="0" animBg="1"/>
      <p:bldP spid="28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/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US" dirty="0"/>
              <a:t>Web Server Work Model (2)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24641" y="1357818"/>
            <a:ext cx="190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Web Client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2761776" y="3220759"/>
            <a:ext cx="3866036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960812" y="1566501"/>
            <a:ext cx="14843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Request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960812" y="3210580"/>
            <a:ext cx="16375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Response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098" y="1997870"/>
            <a:ext cx="2020543" cy="166003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6176" y="1686750"/>
            <a:ext cx="1638463" cy="1963210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>
          <a:xfrm>
            <a:off x="2729713" y="2124187"/>
            <a:ext cx="3974299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2761776" y="2668355"/>
            <a:ext cx="3866036" cy="21959"/>
          </a:xfrm>
          <a:prstGeom prst="line">
            <a:avLst/>
          </a:prstGeom>
          <a:ln w="635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960813" y="2167094"/>
            <a:ext cx="14843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Protocol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842907" y="1162077"/>
            <a:ext cx="190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Web Server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837075" y="4454633"/>
            <a:ext cx="24243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Web Resources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2241" y="4943583"/>
            <a:ext cx="1201332" cy="1201332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5771396" y="6100292"/>
            <a:ext cx="27290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HTML, PDF, JPG…</a:t>
            </a:r>
            <a:endParaRPr lang="en-US" sz="2800" dirty="0">
              <a:solidFill>
                <a:srgbClr val="92D050"/>
              </a:solidFill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8997" y="3739112"/>
            <a:ext cx="709891" cy="709891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815" y="3749906"/>
            <a:ext cx="705707" cy="705707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536" y="3697762"/>
            <a:ext cx="771119" cy="771119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958" y="2089735"/>
            <a:ext cx="1870776" cy="1120846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5462" y="1536693"/>
            <a:ext cx="2263324" cy="2263324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9844065" y="1162077"/>
            <a:ext cx="19061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Technology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8811409" y="2585080"/>
            <a:ext cx="854053" cy="0"/>
          </a:xfrm>
          <a:prstGeom prst="straightConnector1">
            <a:avLst/>
          </a:prstGeom>
          <a:ln w="635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0372" y="4978852"/>
            <a:ext cx="1273298" cy="1273298"/>
          </a:xfrm>
          <a:prstGeom prst="rect">
            <a:avLst/>
          </a:prstGeom>
        </p:spPr>
      </p:pic>
      <p:cxnSp>
        <p:nvCxnSpPr>
          <p:cNvPr id="28" name="Straight Arrow Connector 27"/>
          <p:cNvCxnSpPr/>
          <p:nvPr/>
        </p:nvCxnSpPr>
        <p:spPr>
          <a:xfrm flipH="1" flipV="1">
            <a:off x="10763589" y="3402061"/>
            <a:ext cx="16353" cy="803199"/>
          </a:xfrm>
          <a:prstGeom prst="straightConnector1">
            <a:avLst/>
          </a:prstGeom>
          <a:ln w="635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9997101" y="4430907"/>
            <a:ext cx="16598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Database</a:t>
            </a:r>
          </a:p>
        </p:txBody>
      </p:sp>
      <p:cxnSp>
        <p:nvCxnSpPr>
          <p:cNvPr id="30" name="Straight Arrow Connector 29"/>
          <p:cNvCxnSpPr/>
          <p:nvPr/>
        </p:nvCxnSpPr>
        <p:spPr>
          <a:xfrm flipV="1">
            <a:off x="8735369" y="3733800"/>
            <a:ext cx="633937" cy="574392"/>
          </a:xfrm>
          <a:prstGeom prst="straightConnector1">
            <a:avLst/>
          </a:prstGeom>
          <a:ln w="635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Slide Number Placeholder 30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0912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0" grpId="0"/>
      <p:bldP spid="15" grpId="0"/>
      <p:bldP spid="16" grpId="0"/>
      <p:bldP spid="17" grpId="0"/>
      <p:bldP spid="19" grpId="0"/>
      <p:bldP spid="25" grpId="0"/>
      <p:bldP spid="29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/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US" dirty="0"/>
              <a:t>Web Server Work Model (3)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326" y="1654458"/>
            <a:ext cx="1638463" cy="196321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443057" y="1129785"/>
            <a:ext cx="190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Web Server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37225" y="4422341"/>
            <a:ext cx="24243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Web Resources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391" y="4911291"/>
            <a:ext cx="1201332" cy="120133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71546" y="6068000"/>
            <a:ext cx="27290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HTML, PDF, JPG…</a:t>
            </a:r>
            <a:endParaRPr lang="en-US" sz="2800" dirty="0">
              <a:solidFill>
                <a:srgbClr val="92D050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5612" y="1504401"/>
            <a:ext cx="2263324" cy="226332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444215" y="1129785"/>
            <a:ext cx="19061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Technology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3411559" y="2552788"/>
            <a:ext cx="854053" cy="0"/>
          </a:xfrm>
          <a:prstGeom prst="straightConnector1">
            <a:avLst/>
          </a:prstGeom>
          <a:ln w="635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0522" y="4946560"/>
            <a:ext cx="1273298" cy="1273298"/>
          </a:xfrm>
          <a:prstGeom prst="rect">
            <a:avLst/>
          </a:prstGeom>
        </p:spPr>
      </p:pic>
      <p:cxnSp>
        <p:nvCxnSpPr>
          <p:cNvPr id="16" name="Straight Arrow Connector 15"/>
          <p:cNvCxnSpPr/>
          <p:nvPr/>
        </p:nvCxnSpPr>
        <p:spPr>
          <a:xfrm flipH="1" flipV="1">
            <a:off x="5363739" y="3369769"/>
            <a:ext cx="16353" cy="803199"/>
          </a:xfrm>
          <a:prstGeom prst="straightConnector1">
            <a:avLst/>
          </a:prstGeom>
          <a:ln w="635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4597251" y="4398615"/>
            <a:ext cx="16598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Database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 flipV="1">
            <a:off x="3335519" y="3701508"/>
            <a:ext cx="633937" cy="574392"/>
          </a:xfrm>
          <a:prstGeom prst="straightConnector1">
            <a:avLst/>
          </a:prstGeom>
          <a:ln w="635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cxnSpLocks/>
          </p:cNvCxnSpPr>
          <p:nvPr/>
        </p:nvCxnSpPr>
        <p:spPr>
          <a:xfrm>
            <a:off x="6614405" y="2895600"/>
            <a:ext cx="1385007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212" y="1718070"/>
            <a:ext cx="1887175" cy="1887175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8532812" y="3899121"/>
            <a:ext cx="19061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Spring</a:t>
            </a:r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5684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1" grpId="0"/>
      <p:bldP spid="13" grpId="0"/>
      <p:bldP spid="17" grpId="0"/>
      <p:bldP spid="21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/>
          <p:cNvSpPr>
            <a:spLocks noGrp="1"/>
          </p:cNvSpPr>
          <p:nvPr>
            <p:ph type="title"/>
          </p:nvPr>
        </p:nvSpPr>
        <p:spPr>
          <a:xfrm>
            <a:off x="152982" y="-60090"/>
            <a:ext cx="9577597" cy="1110780"/>
          </a:xfrm>
        </p:spPr>
        <p:txBody>
          <a:bodyPr/>
          <a:lstStyle/>
          <a:p>
            <a:r>
              <a:rPr lang="en-US" dirty="0"/>
              <a:t>Most Popular Web Servers (W3Techs)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85EF0A2-B694-40D3-86E5-6472057ACC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412" y="1371600"/>
            <a:ext cx="6305222" cy="30099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A45C0F-7C76-4D2F-A464-B893AED099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2704" y="5257800"/>
            <a:ext cx="4951708" cy="6858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5E63967-8E22-4517-A01D-90E144DD82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1755" y="1371600"/>
            <a:ext cx="2377647" cy="2377647"/>
          </a:xfrm>
          <a:prstGeom prst="rect">
            <a:avLst/>
          </a:prstGeom>
        </p:spPr>
      </p:pic>
      <p:sp>
        <p:nvSpPr>
          <p:cNvPr id="10" name="Slide Number Placeholder 9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35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00960C8-117E-44EB-A469-2F5075F750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9812" y="4189522"/>
            <a:ext cx="3779848" cy="2377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626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812" y="1219200"/>
            <a:ext cx="5672369" cy="1579764"/>
          </a:xfrm>
          <a:prstGeom prst="rect">
            <a:avLst/>
          </a:prstGeom>
        </p:spPr>
      </p:pic>
      <p:sp>
        <p:nvSpPr>
          <p:cNvPr id="7" name="Title 3"/>
          <p:cNvSpPr>
            <a:spLocks noGrp="1"/>
          </p:cNvSpPr>
          <p:nvPr>
            <p:ph type="title"/>
          </p:nvPr>
        </p:nvSpPr>
        <p:spPr>
          <a:xfrm>
            <a:off x="150812" y="-37263"/>
            <a:ext cx="9577597" cy="1110780"/>
          </a:xfrm>
        </p:spPr>
        <p:txBody>
          <a:bodyPr/>
          <a:lstStyle/>
          <a:p>
            <a:r>
              <a:rPr lang="en-US" dirty="0"/>
              <a:t>Most Popular Web Servers (</a:t>
            </a:r>
            <a:r>
              <a:rPr lang="en-US" dirty="0" err="1"/>
              <a:t>NetCraft</a:t>
            </a:r>
            <a:r>
              <a:rPr lang="en-US" dirty="0"/>
              <a:t>)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E76599E-D6A8-415F-AB5C-95D6461317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3097" y="2824888"/>
            <a:ext cx="7000167" cy="1666297"/>
          </a:xfrm>
          <a:prstGeom prst="rect">
            <a:avLst/>
          </a:prstGeom>
        </p:spPr>
      </p:pic>
      <p:sp>
        <p:nvSpPr>
          <p:cNvPr id="9" name="Slide Number Placeholder 8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36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A2AF03-08DE-4956-8231-37CB2AD4AE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1600" y="4518567"/>
            <a:ext cx="6781800" cy="1866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476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7F611F8-4F25-4E92-8070-5F6C53803D7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HTML Forms</a:t>
            </a:r>
            <a:endParaRPr lang="bg-BG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412F10-13AE-45A5-A03C-F7E76225495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Form Method and Action</a:t>
            </a:r>
          </a:p>
        </p:txBody>
      </p:sp>
      <p:pic>
        <p:nvPicPr>
          <p:cNvPr id="5" name="Picture 2" descr="&amp;Rcy;&amp;iecy;&amp;zcy;&amp;ucy;&amp;lcy;&amp;tcy;&amp;acy;&amp;tcy; &amp;scy; &amp;icy;&amp;zcy;&amp;ocy;&amp;bcy;&amp;rcy;&amp;acy;&amp;zhcy;&amp;iecy;&amp;ncy;&amp;icy;&amp;iecy; &amp;zcy;&amp;acy; html 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408612" y="2057400"/>
            <a:ext cx="1447800" cy="1187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Image result for form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5032" y="2242411"/>
            <a:ext cx="926592" cy="926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Image result for http ic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34175">
            <a:off x="6899074" y="2242410"/>
            <a:ext cx="926592" cy="926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7779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Arrow: Down 11"/>
          <p:cNvSpPr/>
          <p:nvPr/>
        </p:nvSpPr>
        <p:spPr>
          <a:xfrm>
            <a:off x="5880258" y="3406430"/>
            <a:ext cx="425130" cy="55596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23" name="Arrow: Down 13"/>
          <p:cNvSpPr/>
          <p:nvPr/>
        </p:nvSpPr>
        <p:spPr>
          <a:xfrm>
            <a:off x="5880258" y="4784724"/>
            <a:ext cx="425130" cy="55596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25" name="Content Placeholder 2"/>
          <p:cNvSpPr txBox="1">
            <a:spLocks/>
          </p:cNvSpPr>
          <p:nvPr/>
        </p:nvSpPr>
        <p:spPr>
          <a:xfrm>
            <a:off x="190413" y="1151121"/>
            <a:ext cx="11804822" cy="5570355"/>
          </a:xfrm>
          <a:prstGeom prst="rect">
            <a:avLst/>
          </a:prstGeom>
        </p:spPr>
        <p:txBody>
          <a:bodyPr/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Defines where to submit the form data:</a:t>
            </a:r>
          </a:p>
          <a:p>
            <a:endParaRPr lang="bg-BG" dirty="0"/>
          </a:p>
        </p:txBody>
      </p:sp>
      <p:sp>
        <p:nvSpPr>
          <p:cNvPr id="26" name="Title 3"/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US" dirty="0"/>
              <a:t>HTML Forms - Action Attribute</a:t>
            </a:r>
            <a:endParaRPr lang="bg-BG" dirty="0"/>
          </a:p>
        </p:txBody>
      </p:sp>
      <p:pic>
        <p:nvPicPr>
          <p:cNvPr id="27" name="Picture 2" descr="https://puu.sh/tpoNr/74685dbf3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6460" y="3962400"/>
            <a:ext cx="3232728" cy="802900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 Placeholder 5"/>
          <p:cNvSpPr txBox="1">
            <a:spLocks/>
          </p:cNvSpPr>
          <p:nvPr/>
        </p:nvSpPr>
        <p:spPr>
          <a:xfrm>
            <a:off x="1446214" y="2159934"/>
            <a:ext cx="9296398" cy="1246496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 sz="2800" b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500" noProof="1">
                <a:solidFill>
                  <a:schemeClr val="tx1"/>
                </a:solidFill>
                <a:effectLst/>
              </a:rPr>
              <a:t>&lt;form </a:t>
            </a:r>
            <a:r>
              <a:rPr lang="en-US" sz="2500" noProof="1">
                <a:solidFill>
                  <a:schemeClr val="bg1"/>
                </a:solidFill>
                <a:effectLst/>
              </a:rPr>
              <a:t>action="home.html"</a:t>
            </a:r>
            <a:r>
              <a:rPr lang="en-US" sz="2500" noProof="1">
                <a:solidFill>
                  <a:schemeClr val="tx1"/>
                </a:solidFill>
                <a:effectLst/>
              </a:rPr>
              <a:t>&gt;</a:t>
            </a:r>
          </a:p>
          <a:p>
            <a:pPr>
              <a:lnSpc>
                <a:spcPct val="100000"/>
              </a:lnSpc>
            </a:pPr>
            <a:r>
              <a:rPr lang="en-US" sz="2500" noProof="1">
                <a:solidFill>
                  <a:schemeClr val="tx1"/>
                </a:solidFill>
                <a:effectLst/>
              </a:rPr>
              <a:t>  &lt;input type="submit" value="Go to homepage"/&gt;</a:t>
            </a:r>
          </a:p>
          <a:p>
            <a:pPr>
              <a:lnSpc>
                <a:spcPct val="100000"/>
              </a:lnSpc>
            </a:pPr>
            <a:r>
              <a:rPr lang="en-US" sz="2500" noProof="1">
                <a:solidFill>
                  <a:schemeClr val="tx1"/>
                </a:solidFill>
                <a:effectLst/>
              </a:rPr>
              <a:t>&lt;/form&gt;</a:t>
            </a: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7885" y="5340691"/>
            <a:ext cx="2809875" cy="6858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266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/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US" dirty="0"/>
              <a:t>HTML Forms – Method Attribute </a:t>
            </a:r>
            <a:endParaRPr lang="bg-BG" dirty="0"/>
          </a:p>
        </p:txBody>
      </p:sp>
      <p:sp>
        <p:nvSpPr>
          <p:cNvPr id="7" name="Arrow: Down 14"/>
          <p:cNvSpPr/>
          <p:nvPr/>
        </p:nvSpPr>
        <p:spPr>
          <a:xfrm rot="16200000">
            <a:off x="8083678" y="2544091"/>
            <a:ext cx="425130" cy="898463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684211" y="1942743"/>
            <a:ext cx="7162801" cy="2015936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 sz="2800" b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500" noProof="1">
                <a:solidFill>
                  <a:schemeClr val="tx1"/>
                </a:solidFill>
                <a:effectLst/>
              </a:rPr>
              <a:t>&lt;form </a:t>
            </a:r>
            <a:r>
              <a:rPr lang="en-US" sz="2500" noProof="1">
                <a:solidFill>
                  <a:schemeClr val="bg1"/>
                </a:solidFill>
                <a:effectLst/>
              </a:rPr>
              <a:t>method="get"</a:t>
            </a:r>
            <a:r>
              <a:rPr lang="en-US" sz="2500" noProof="1">
                <a:solidFill>
                  <a:schemeClr val="tx1"/>
                </a:solidFill>
                <a:effectLst/>
              </a:rPr>
              <a:t>&gt;</a:t>
            </a:r>
            <a:br>
              <a:rPr lang="en-US" sz="2500" noProof="1">
                <a:solidFill>
                  <a:schemeClr val="tx1"/>
                </a:solidFill>
                <a:effectLst/>
              </a:rPr>
            </a:br>
            <a:r>
              <a:rPr lang="en-US" sz="2500" noProof="1">
                <a:solidFill>
                  <a:schemeClr val="tx1"/>
                </a:solidFill>
                <a:effectLst/>
              </a:rPr>
              <a:t>  Name: &lt;input type="text" name="name"&gt;</a:t>
            </a:r>
            <a:br>
              <a:rPr lang="en-US" sz="2500" noProof="1">
                <a:solidFill>
                  <a:schemeClr val="tx1"/>
                </a:solidFill>
                <a:effectLst/>
              </a:rPr>
            </a:br>
            <a:r>
              <a:rPr lang="en-US" sz="2500" noProof="1">
                <a:solidFill>
                  <a:schemeClr val="tx1"/>
                </a:solidFill>
                <a:effectLst/>
              </a:rPr>
              <a:t>  &lt;br&gt;</a:t>
            </a:r>
          </a:p>
          <a:p>
            <a:pPr>
              <a:lnSpc>
                <a:spcPct val="100000"/>
              </a:lnSpc>
            </a:pPr>
            <a:r>
              <a:rPr lang="en-US" sz="2500" noProof="1">
                <a:solidFill>
                  <a:schemeClr val="tx1"/>
                </a:solidFill>
                <a:effectLst/>
              </a:rPr>
              <a:t>  &lt;input type="submit" value="Submit"&gt;</a:t>
            </a:r>
          </a:p>
          <a:p>
            <a:pPr>
              <a:lnSpc>
                <a:spcPct val="100000"/>
              </a:lnSpc>
            </a:pPr>
            <a:r>
              <a:rPr lang="en-US" sz="2500" noProof="1">
                <a:solidFill>
                  <a:schemeClr val="tx1"/>
                </a:solidFill>
                <a:effectLst/>
              </a:rPr>
              <a:t>&lt;/form&gt;</a:t>
            </a:r>
          </a:p>
        </p:txBody>
      </p:sp>
      <p:sp>
        <p:nvSpPr>
          <p:cNvPr id="9" name="Arrow: Down 16"/>
          <p:cNvSpPr/>
          <p:nvPr/>
        </p:nvSpPr>
        <p:spPr>
          <a:xfrm>
            <a:off x="9904412" y="3464811"/>
            <a:ext cx="577530" cy="1139028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pic>
        <p:nvPicPr>
          <p:cNvPr id="10" name="Picture 2" descr="https://puu.sh/tqCjq/2a2f3c09d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5475" y="2521836"/>
            <a:ext cx="2752725" cy="942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ontent Placeholder 2"/>
          <p:cNvSpPr txBox="1">
            <a:spLocks/>
          </p:cNvSpPr>
          <p:nvPr/>
        </p:nvSpPr>
        <p:spPr>
          <a:xfrm>
            <a:off x="190413" y="1151121"/>
            <a:ext cx="11804822" cy="5570355"/>
          </a:xfrm>
          <a:prstGeom prst="rect">
            <a:avLst/>
          </a:prstGeom>
        </p:spPr>
        <p:txBody>
          <a:bodyPr/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Specifies the HTTP method to use when sending form-data</a:t>
            </a:r>
            <a:endParaRPr lang="bg-BG" dirty="0"/>
          </a:p>
        </p:txBody>
      </p:sp>
      <p:pic>
        <p:nvPicPr>
          <p:cNvPr id="12" name="Picture 2" descr="https://puu.sh/tqD1e/8504ca88ea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6670" y="4603842"/>
            <a:ext cx="4876800" cy="1538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AutoShape 7"/>
          <p:cNvSpPr>
            <a:spLocks noChangeArrowheads="1"/>
          </p:cNvSpPr>
          <p:nvPr/>
        </p:nvSpPr>
        <p:spPr bwMode="auto">
          <a:xfrm>
            <a:off x="2817812" y="5051321"/>
            <a:ext cx="3200400" cy="1349479"/>
          </a:xfrm>
          <a:prstGeom prst="wedgeRoundRectCallout">
            <a:avLst>
              <a:gd name="adj1" fmla="val 110145"/>
              <a:gd name="adj2" fmla="val -52259"/>
              <a:gd name="adj3" fmla="val 16667"/>
            </a:avLst>
          </a:prstGeom>
          <a:solidFill>
            <a:schemeClr val="tx1">
              <a:alpha val="95000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600" b="1" noProof="1">
                <a:solidFill>
                  <a:schemeClr val="bg2"/>
                </a:solidFill>
                <a:cs typeface="Consolas" pitchFamily="49" charset="0"/>
              </a:rPr>
              <a:t>The form data is in the URL</a:t>
            </a:r>
            <a:endParaRPr lang="bg-BG" sz="3600" b="1" noProof="1">
              <a:solidFill>
                <a:schemeClr val="bg2"/>
              </a:solidFill>
              <a:cs typeface="Consolas" pitchFamily="49" charset="0"/>
            </a:endParaRPr>
          </a:p>
        </p:txBody>
      </p:sp>
      <p:sp>
        <p:nvSpPr>
          <p:cNvPr id="14" name="Rectangle: Rounded Corners 22"/>
          <p:cNvSpPr/>
          <p:nvPr/>
        </p:nvSpPr>
        <p:spPr>
          <a:xfrm>
            <a:off x="8609012" y="4659253"/>
            <a:ext cx="1371600" cy="392068"/>
          </a:xfrm>
          <a:prstGeom prst="roundRect">
            <a:avLst/>
          </a:prstGeom>
          <a:solidFill>
            <a:schemeClr val="tx1">
              <a:alpha val="1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bg-BG" sz="3600" b="1">
              <a:solidFill>
                <a:srgbClr val="F7FFE7"/>
              </a:solidFill>
            </a:endParaRP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8556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3" grpId="0" animBg="1"/>
      <p:bldP spid="1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7F611F8-4F25-4E92-8070-5F6C53803D7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HTTP Basics</a:t>
            </a:r>
            <a:r>
              <a:rPr lang="en-US" b="0" dirty="0"/>
              <a:t>​</a:t>
            </a:r>
            <a:endParaRPr lang="bg-BG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412F10-13AE-45A5-A03C-F7E76225495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b="0" dirty="0"/>
              <a:t>Request and Responses</a:t>
            </a:r>
            <a:endParaRPr lang="bg-BG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8513" y="1905000"/>
            <a:ext cx="2971800" cy="1562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184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5"/>
          <p:cNvSpPr txBox="1">
            <a:spLocks/>
          </p:cNvSpPr>
          <p:nvPr/>
        </p:nvSpPr>
        <p:spPr>
          <a:xfrm>
            <a:off x="684212" y="3662065"/>
            <a:ext cx="10972800" cy="2308324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 sz="2800" b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400" noProof="1">
                <a:solidFill>
                  <a:schemeClr val="tx1"/>
                </a:solidFill>
                <a:effectLst/>
              </a:rPr>
              <a:t>POST http://localhost/index.html HTTP/1.1</a:t>
            </a:r>
          </a:p>
          <a:p>
            <a:pPr>
              <a:lnSpc>
                <a:spcPct val="100000"/>
              </a:lnSpc>
            </a:pPr>
            <a:r>
              <a:rPr lang="en-US" sz="2400" noProof="1">
                <a:solidFill>
                  <a:schemeClr val="tx1"/>
                </a:solidFill>
                <a:effectLst/>
              </a:rPr>
              <a:t>Host: localhost</a:t>
            </a:r>
          </a:p>
          <a:p>
            <a:pPr>
              <a:lnSpc>
                <a:spcPct val="100000"/>
              </a:lnSpc>
            </a:pPr>
            <a:r>
              <a:rPr lang="en-US" sz="2400" noProof="1">
                <a:solidFill>
                  <a:schemeClr val="tx1"/>
                </a:solidFill>
                <a:effectLst/>
              </a:rPr>
              <a:t>Content-Type: application/x-www-form-urlencoded</a:t>
            </a:r>
          </a:p>
          <a:p>
            <a:pPr>
              <a:lnSpc>
                <a:spcPct val="100000"/>
              </a:lnSpc>
            </a:pPr>
            <a:r>
              <a:rPr lang="en-US" sz="2400" noProof="1">
                <a:solidFill>
                  <a:schemeClr val="tx1"/>
                </a:solidFill>
                <a:effectLst/>
              </a:rPr>
              <a:t>Content-Length: 10</a:t>
            </a:r>
          </a:p>
          <a:p>
            <a:pPr>
              <a:lnSpc>
                <a:spcPct val="100000"/>
              </a:lnSpc>
            </a:pPr>
            <a:endParaRPr lang="en-US" sz="2400" noProof="1">
              <a:effectLst/>
            </a:endParaRPr>
          </a:p>
          <a:p>
            <a:pPr>
              <a:lnSpc>
                <a:spcPct val="100000"/>
              </a:lnSpc>
            </a:pPr>
            <a:r>
              <a:rPr lang="en-US" sz="2400" noProof="1">
                <a:solidFill>
                  <a:schemeClr val="tx1"/>
                </a:solidFill>
                <a:effectLst/>
              </a:rPr>
              <a:t>name=Pesho</a:t>
            </a:r>
          </a:p>
        </p:txBody>
      </p:sp>
      <p:sp>
        <p:nvSpPr>
          <p:cNvPr id="8" name="Arrow: Down 7"/>
          <p:cNvSpPr/>
          <p:nvPr/>
        </p:nvSpPr>
        <p:spPr>
          <a:xfrm rot="16200000">
            <a:off x="8083678" y="1896748"/>
            <a:ext cx="425130" cy="898463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10" name="Title 3"/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US" dirty="0"/>
              <a:t>HTML Forms – Method Attribute (2)</a:t>
            </a:r>
            <a:endParaRPr lang="bg-BG" dirty="0"/>
          </a:p>
        </p:txBody>
      </p:sp>
      <p:sp>
        <p:nvSpPr>
          <p:cNvPr id="11" name="Text Placeholder 5"/>
          <p:cNvSpPr txBox="1">
            <a:spLocks/>
          </p:cNvSpPr>
          <p:nvPr/>
        </p:nvSpPr>
        <p:spPr>
          <a:xfrm>
            <a:off x="684211" y="1295400"/>
            <a:ext cx="7162801" cy="2015936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 sz="2800" b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500" noProof="1">
                <a:solidFill>
                  <a:schemeClr val="tx1"/>
                </a:solidFill>
                <a:effectLst/>
              </a:rPr>
              <a:t>&lt;form </a:t>
            </a:r>
            <a:r>
              <a:rPr lang="en-US" sz="2500" noProof="1">
                <a:solidFill>
                  <a:schemeClr val="bg1"/>
                </a:solidFill>
                <a:effectLst/>
              </a:rPr>
              <a:t>method="post"</a:t>
            </a:r>
            <a:r>
              <a:rPr lang="en-US" sz="2500" noProof="1">
                <a:solidFill>
                  <a:schemeClr val="tx1"/>
                </a:solidFill>
                <a:effectLst/>
              </a:rPr>
              <a:t>&gt;</a:t>
            </a:r>
            <a:br>
              <a:rPr lang="en-US" sz="2500" noProof="1">
                <a:solidFill>
                  <a:schemeClr val="tx1"/>
                </a:solidFill>
                <a:effectLst/>
              </a:rPr>
            </a:br>
            <a:r>
              <a:rPr lang="en-US" sz="2500" noProof="1">
                <a:solidFill>
                  <a:schemeClr val="tx1"/>
                </a:solidFill>
                <a:effectLst/>
              </a:rPr>
              <a:t>  Name: &lt;input type="text" name="name"&gt;</a:t>
            </a:r>
            <a:br>
              <a:rPr lang="en-US" sz="2500" noProof="1">
                <a:solidFill>
                  <a:schemeClr val="tx1"/>
                </a:solidFill>
                <a:effectLst/>
              </a:rPr>
            </a:br>
            <a:r>
              <a:rPr lang="en-US" sz="2500" noProof="1">
                <a:solidFill>
                  <a:schemeClr val="tx1"/>
                </a:solidFill>
                <a:effectLst/>
              </a:rPr>
              <a:t>  &lt;br&gt;</a:t>
            </a:r>
          </a:p>
          <a:p>
            <a:pPr>
              <a:lnSpc>
                <a:spcPct val="100000"/>
              </a:lnSpc>
            </a:pPr>
            <a:r>
              <a:rPr lang="en-US" sz="2500" noProof="1">
                <a:solidFill>
                  <a:schemeClr val="tx1"/>
                </a:solidFill>
                <a:effectLst/>
              </a:rPr>
              <a:t>  &lt;input type="submit" value="Submit"&gt;</a:t>
            </a:r>
          </a:p>
          <a:p>
            <a:pPr>
              <a:lnSpc>
                <a:spcPct val="100000"/>
              </a:lnSpc>
            </a:pPr>
            <a:r>
              <a:rPr lang="en-US" sz="2500" noProof="1">
                <a:solidFill>
                  <a:schemeClr val="tx1"/>
                </a:solidFill>
                <a:effectLst/>
              </a:rPr>
              <a:t>&lt;/form&gt;</a:t>
            </a:r>
          </a:p>
        </p:txBody>
      </p:sp>
      <p:sp>
        <p:nvSpPr>
          <p:cNvPr id="13" name="AutoShape 7"/>
          <p:cNvSpPr>
            <a:spLocks noChangeArrowheads="1"/>
          </p:cNvSpPr>
          <p:nvPr/>
        </p:nvSpPr>
        <p:spPr bwMode="auto">
          <a:xfrm>
            <a:off x="3275012" y="5417462"/>
            <a:ext cx="3081606" cy="941461"/>
          </a:xfrm>
          <a:prstGeom prst="wedgeRoundRectCallout">
            <a:avLst>
              <a:gd name="adj1" fmla="val -64386"/>
              <a:gd name="adj2" fmla="val -21401"/>
              <a:gd name="adj3" fmla="val 16667"/>
            </a:avLst>
          </a:prstGeom>
          <a:solidFill>
            <a:schemeClr val="tx1">
              <a:alpha val="95000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HTTP request body holds the form data</a:t>
            </a:r>
            <a:endParaRPr lang="bg-BG" sz="2400" b="1" noProof="1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14" name="Arrow: Down 11"/>
          <p:cNvSpPr/>
          <p:nvPr/>
        </p:nvSpPr>
        <p:spPr>
          <a:xfrm>
            <a:off x="9904412" y="2817468"/>
            <a:ext cx="577530" cy="797463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pic>
        <p:nvPicPr>
          <p:cNvPr id="15" name="Picture 2" descr="https://puu.sh/tqCjq/2a2f3c09d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5475" y="1874493"/>
            <a:ext cx="2752725" cy="942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Slide Number Placeholder 1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1994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3" grpId="0" animBg="1"/>
      <p:bldP spid="14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rrow: Down 10"/>
          <p:cNvSpPr/>
          <p:nvPr/>
        </p:nvSpPr>
        <p:spPr>
          <a:xfrm>
            <a:off x="6012027" y="3276600"/>
            <a:ext cx="425130" cy="812271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7" name="Title 3"/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US" dirty="0"/>
              <a:t>URL Encoded Form Data – Example</a:t>
            </a:r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606788" y="1260664"/>
            <a:ext cx="10959624" cy="2015936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 sz="2800" b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500" noProof="1">
                <a:solidFill>
                  <a:schemeClr val="tx1"/>
                </a:solidFill>
                <a:effectLst/>
              </a:rPr>
              <a:t>&lt;form </a:t>
            </a:r>
            <a:r>
              <a:rPr lang="en-US" sz="2500" noProof="1">
                <a:solidFill>
                  <a:schemeClr val="bg1"/>
                </a:solidFill>
                <a:effectLst/>
              </a:rPr>
              <a:t>method="post"</a:t>
            </a:r>
            <a:r>
              <a:rPr lang="en-US" sz="2500" noProof="1">
                <a:solidFill>
                  <a:schemeClr val="tx1"/>
                </a:solidFill>
                <a:effectLst/>
              </a:rPr>
              <a:t>&gt;</a:t>
            </a:r>
          </a:p>
          <a:p>
            <a:pPr>
              <a:lnSpc>
                <a:spcPct val="100000"/>
              </a:lnSpc>
            </a:pPr>
            <a:r>
              <a:rPr lang="en-US" sz="2500" noProof="1">
                <a:solidFill>
                  <a:schemeClr val="tx1"/>
                </a:solidFill>
                <a:effectLst/>
              </a:rPr>
              <a:t>  Name: &lt;input type="text" name="name"/&gt; &lt;br/&gt;</a:t>
            </a:r>
          </a:p>
          <a:p>
            <a:pPr>
              <a:lnSpc>
                <a:spcPct val="100000"/>
              </a:lnSpc>
            </a:pPr>
            <a:r>
              <a:rPr lang="en-US" sz="2500" noProof="1">
                <a:solidFill>
                  <a:schemeClr val="tx1"/>
                </a:solidFill>
                <a:effectLst/>
              </a:rPr>
              <a:t>  Age: &lt;input type="text" name="age"/&gt; &lt;br/&gt;</a:t>
            </a:r>
          </a:p>
          <a:p>
            <a:pPr>
              <a:lnSpc>
                <a:spcPct val="100000"/>
              </a:lnSpc>
            </a:pPr>
            <a:r>
              <a:rPr lang="en-US" sz="2500" noProof="1">
                <a:solidFill>
                  <a:schemeClr val="tx1"/>
                </a:solidFill>
                <a:effectLst/>
              </a:rPr>
              <a:t>  &lt;input type="submit" /&gt;</a:t>
            </a:r>
          </a:p>
          <a:p>
            <a:pPr>
              <a:lnSpc>
                <a:spcPct val="100000"/>
              </a:lnSpc>
            </a:pPr>
            <a:r>
              <a:rPr lang="en-US" sz="2500" noProof="1">
                <a:solidFill>
                  <a:schemeClr val="tx1"/>
                </a:solidFill>
                <a:effectLst/>
              </a:rPr>
              <a:t>&lt;/form&gt;</a:t>
            </a:r>
          </a:p>
        </p:txBody>
      </p:sp>
      <p:sp>
        <p:nvSpPr>
          <p:cNvPr id="9" name="Text Placeholder 5"/>
          <p:cNvSpPr txBox="1">
            <a:spLocks/>
          </p:cNvSpPr>
          <p:nvPr/>
        </p:nvSpPr>
        <p:spPr>
          <a:xfrm>
            <a:off x="603341" y="4124345"/>
            <a:ext cx="10959624" cy="2400657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 sz="2800" b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r>
              <a:rPr lang="en-US" sz="2500" noProof="1">
                <a:solidFill>
                  <a:schemeClr val="bg1"/>
                </a:solidFill>
                <a:effectLst/>
              </a:rPr>
              <a:t>POST</a:t>
            </a:r>
            <a:r>
              <a:rPr lang="en-US" sz="2500" noProof="1">
                <a:solidFill>
                  <a:schemeClr val="tx1"/>
                </a:solidFill>
                <a:effectLst/>
              </a:rPr>
              <a:t> http://localhost/cgi-bin/index.cgi HTTP/1.1</a:t>
            </a:r>
          </a:p>
          <a:p>
            <a:r>
              <a:rPr lang="en-US" sz="2500" noProof="1">
                <a:solidFill>
                  <a:schemeClr val="tx1"/>
                </a:solidFill>
                <a:effectLst/>
              </a:rPr>
              <a:t>Host: localhost</a:t>
            </a:r>
          </a:p>
          <a:p>
            <a:r>
              <a:rPr lang="en-US" sz="2500" noProof="1">
                <a:solidFill>
                  <a:schemeClr val="tx1"/>
                </a:solidFill>
                <a:effectLst/>
              </a:rPr>
              <a:t>Content-Type: </a:t>
            </a:r>
            <a:r>
              <a:rPr lang="en-US" sz="2500" noProof="1">
                <a:solidFill>
                  <a:schemeClr val="bg1"/>
                </a:solidFill>
                <a:effectLst/>
              </a:rPr>
              <a:t>application/x-www-form-urlencoded</a:t>
            </a:r>
          </a:p>
          <a:p>
            <a:r>
              <a:rPr lang="en-US" sz="2500" noProof="1">
                <a:solidFill>
                  <a:schemeClr val="tx1"/>
                </a:solidFill>
                <a:effectLst/>
              </a:rPr>
              <a:t>Content-Length: 23</a:t>
            </a:r>
          </a:p>
          <a:p>
            <a:endParaRPr lang="en-US" sz="2500" noProof="1">
              <a:solidFill>
                <a:schemeClr val="tx1"/>
              </a:solidFill>
              <a:effectLst/>
            </a:endParaRPr>
          </a:p>
          <a:p>
            <a:r>
              <a:rPr lang="en-US" sz="2500" noProof="1">
                <a:solidFill>
                  <a:schemeClr val="bg1"/>
                </a:solidFill>
                <a:effectLst/>
              </a:rPr>
              <a:t>name</a:t>
            </a:r>
            <a:r>
              <a:rPr lang="en-US" sz="2500" noProof="1">
                <a:solidFill>
                  <a:schemeClr val="tx1"/>
                </a:solidFill>
                <a:effectLst/>
              </a:rPr>
              <a:t>=</a:t>
            </a:r>
            <a:r>
              <a:rPr lang="en-US" sz="2500" noProof="1">
                <a:solidFill>
                  <a:schemeClr val="bg1"/>
                </a:solidFill>
                <a:effectLst/>
              </a:rPr>
              <a:t>Maria+Smith</a:t>
            </a:r>
            <a:r>
              <a:rPr lang="en-US" sz="2500" noProof="1">
                <a:solidFill>
                  <a:schemeClr val="tx1"/>
                </a:solidFill>
                <a:effectLst/>
              </a:rPr>
              <a:t>&amp;</a:t>
            </a:r>
            <a:r>
              <a:rPr lang="en-US" sz="2500" noProof="1">
                <a:solidFill>
                  <a:schemeClr val="bg1"/>
                </a:solidFill>
                <a:effectLst/>
              </a:rPr>
              <a:t>age</a:t>
            </a:r>
            <a:r>
              <a:rPr lang="en-US" sz="2500" noProof="1">
                <a:solidFill>
                  <a:schemeClr val="tx1"/>
                </a:solidFill>
                <a:effectLst/>
              </a:rPr>
              <a:t>=</a:t>
            </a:r>
            <a:r>
              <a:rPr lang="en-US" sz="2500" noProof="1">
                <a:solidFill>
                  <a:schemeClr val="bg1"/>
                </a:solidFill>
                <a:effectLst/>
              </a:rPr>
              <a:t>19</a:t>
            </a:r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7313612" y="5526480"/>
            <a:ext cx="2667000" cy="998522"/>
          </a:xfrm>
          <a:prstGeom prst="wedgeRoundRectCallout">
            <a:avLst>
              <a:gd name="adj1" fmla="val -78873"/>
              <a:gd name="adj2" fmla="val -66389"/>
              <a:gd name="adj3" fmla="val 16667"/>
            </a:avLst>
          </a:prstGeom>
          <a:solidFill>
            <a:schemeClr val="tx1">
              <a:alpha val="95000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File uploads are not supported</a:t>
            </a:r>
            <a:endParaRPr lang="bg-BG" b="1" noProof="1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pic>
        <p:nvPicPr>
          <p:cNvPr id="11" name="Picture 2" descr="https://puu.sh/tsPRe/e96381f4f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0212" y="2541610"/>
            <a:ext cx="4114800" cy="1652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lide Number Placeholder 1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0279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10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7F611F8-4F25-4E92-8070-5F6C53803D7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HTTP/2</a:t>
            </a:r>
            <a:endParaRPr lang="bg-BG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412F10-13AE-45A5-A03C-F7E76225495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What’s new? What’s better? What’s HTTP/2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B82CD99-B57C-4CA4-85F1-A0D7036417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0412" y="1752600"/>
            <a:ext cx="3124200" cy="168300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983779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1DE86E6C-E7CF-4603-B948-46AEFBCFF062}"/>
              </a:ext>
            </a:extLst>
          </p:cNvPr>
          <p:cNvSpPr txBox="1">
            <a:spLocks/>
          </p:cNvSpPr>
          <p:nvPr/>
        </p:nvSpPr>
        <p:spPr>
          <a:xfrm>
            <a:off x="190413" y="1151121"/>
            <a:ext cx="11804822" cy="2785177"/>
          </a:xfrm>
          <a:prstGeom prst="rect">
            <a:avLst/>
          </a:prstGeom>
        </p:spPr>
        <p:txBody>
          <a:bodyPr>
            <a:normAutofit/>
          </a:bodyPr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1"/>
              </a:buClr>
            </a:pPr>
            <a:r>
              <a:rPr lang="en-US" sz="2800" b="1" dirty="0">
                <a:solidFill>
                  <a:schemeClr val="bg1"/>
                </a:solidFill>
              </a:rPr>
              <a:t>HTTP/2</a:t>
            </a:r>
            <a:r>
              <a:rPr lang="en-US" sz="2800" dirty="0"/>
              <a:t> (originally named </a:t>
            </a:r>
            <a:r>
              <a:rPr lang="en-US" sz="2800" b="1" dirty="0">
                <a:solidFill>
                  <a:schemeClr val="bg1"/>
                </a:solidFill>
              </a:rPr>
              <a:t>HTTP/2.0</a:t>
            </a:r>
            <a:r>
              <a:rPr lang="en-US" sz="2800" dirty="0"/>
              <a:t>) major revision of the </a:t>
            </a:r>
            <a:r>
              <a:rPr lang="en-US" sz="2800" b="1" dirty="0">
                <a:solidFill>
                  <a:schemeClr val="bg1"/>
                </a:solidFill>
              </a:rPr>
              <a:t>HTTP</a:t>
            </a:r>
            <a:r>
              <a:rPr lang="en-US" sz="2800" dirty="0"/>
              <a:t> network protocol used by the </a:t>
            </a:r>
            <a:r>
              <a:rPr lang="en-US" sz="2800" b="1" dirty="0">
                <a:solidFill>
                  <a:schemeClr val="bg1"/>
                </a:solidFill>
              </a:rPr>
              <a:t>World Wide Web</a:t>
            </a:r>
            <a:r>
              <a:rPr lang="en-US" sz="2800" dirty="0"/>
              <a:t>.</a:t>
            </a:r>
          </a:p>
          <a:p>
            <a:pPr lvl="1"/>
            <a:r>
              <a:rPr lang="en-US" sz="2600" dirty="0"/>
              <a:t>Supported by most of the popular web browsers (Chrome, Mozilla, Opera...)</a:t>
            </a:r>
          </a:p>
          <a:p>
            <a:r>
              <a:rPr lang="en-US" sz="2600" dirty="0"/>
              <a:t>Fast &amp; Optimized.</a:t>
            </a:r>
            <a:r>
              <a:rPr lang="bg-BG" sz="2600" dirty="0"/>
              <a:t> </a:t>
            </a:r>
            <a:r>
              <a:rPr lang="en-US" sz="2600" dirty="0"/>
              <a:t>Meets modern web usage requirements.</a:t>
            </a:r>
            <a:endParaRPr lang="bg-BG" sz="2600" dirty="0"/>
          </a:p>
          <a:p>
            <a:r>
              <a:rPr lang="en-US" sz="2600" dirty="0"/>
              <a:t>Completely Backwards-Compatible.</a:t>
            </a:r>
          </a:p>
        </p:txBody>
      </p:sp>
      <p:sp>
        <p:nvSpPr>
          <p:cNvPr id="13" name="Title 3">
            <a:extLst>
              <a:ext uri="{FF2B5EF4-FFF2-40B4-BE49-F238E27FC236}">
                <a16:creationId xmlns:a16="http://schemas.microsoft.com/office/drawing/2014/main" id="{43BAEDBC-FFB2-4DBC-9B53-D5302D4D5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US" dirty="0"/>
              <a:t>What’s HTTP/2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69B5CFD-8D2B-4507-89F9-B621B0ED2A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2824" y="3856453"/>
            <a:ext cx="5715000" cy="23812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B3C01ED6-1807-43EE-AE4F-9266AA25CE1E}"/>
              </a:ext>
            </a:extLst>
          </p:cNvPr>
          <p:cNvSpPr txBox="1">
            <a:spLocks/>
          </p:cNvSpPr>
          <p:nvPr/>
        </p:nvSpPr>
        <p:spPr>
          <a:xfrm>
            <a:off x="188815" y="4495800"/>
            <a:ext cx="6057997" cy="1600200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1"/>
              </a:buClr>
            </a:pPr>
            <a:r>
              <a:rPr lang="en-US" sz="2800" dirty="0"/>
              <a:t>As of January 2019, </a:t>
            </a:r>
            <a:r>
              <a:rPr lang="en-US" sz="2800" b="1" dirty="0">
                <a:solidFill>
                  <a:schemeClr val="bg1"/>
                </a:solidFill>
              </a:rPr>
              <a:t>32.5%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800" dirty="0"/>
              <a:t>of the top 10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million</a:t>
            </a:r>
            <a:r>
              <a:rPr lang="en-US" sz="2800" dirty="0"/>
              <a:t> websites support </a:t>
            </a:r>
            <a:r>
              <a:rPr lang="en-US" sz="2800" b="1" dirty="0">
                <a:solidFill>
                  <a:schemeClr val="bg1"/>
                </a:solidFill>
              </a:rPr>
              <a:t>HTTP/2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800" dirty="0"/>
              <a:t>(W3Techs statistics).</a:t>
            </a:r>
          </a:p>
          <a:p>
            <a:endParaRPr lang="en-US" sz="26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9067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327FA31-7BEE-4554-9BEF-BCE95E41A187}"/>
              </a:ext>
            </a:extLst>
          </p:cNvPr>
          <p:cNvSpPr txBox="1">
            <a:spLocks/>
          </p:cNvSpPr>
          <p:nvPr/>
        </p:nvSpPr>
        <p:spPr>
          <a:xfrm>
            <a:off x="190413" y="1151121"/>
            <a:ext cx="11804822" cy="4868679"/>
          </a:xfrm>
          <a:prstGeom prst="rect">
            <a:avLst/>
          </a:prstGeom>
        </p:spPr>
        <p:txBody>
          <a:bodyPr>
            <a:normAutofit/>
          </a:bodyPr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</a:rPr>
              <a:t>HTTP/2</a:t>
            </a:r>
            <a:r>
              <a:rPr lang="en-US" sz="3200" b="1" dirty="0"/>
              <a:t> </a:t>
            </a:r>
            <a:r>
              <a:rPr lang="en-US" sz="3200" dirty="0"/>
              <a:t>is meant to erase the need of maintaining complex server infrastructures in order to perform well.</a:t>
            </a:r>
          </a:p>
          <a:p>
            <a:pPr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</a:rPr>
              <a:t>HTTP/2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200" dirty="0"/>
              <a:t>communicates in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binary data frames</a:t>
            </a:r>
            <a:r>
              <a:rPr lang="en-US" sz="3200" dirty="0"/>
              <a:t>.</a:t>
            </a:r>
          </a:p>
          <a:p>
            <a:pPr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</a:rPr>
              <a:t>HTTP/2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200" dirty="0"/>
              <a:t>introduces several new important elements:</a:t>
            </a:r>
          </a:p>
          <a:p>
            <a:pPr lvl="1"/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HTTP/2 Multiplexing</a:t>
            </a:r>
          </a:p>
          <a:p>
            <a:pPr lvl="1"/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HTTP/2 Header Compression</a:t>
            </a:r>
          </a:p>
          <a:p>
            <a:pPr lvl="1"/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HTTP/2 Server Push</a:t>
            </a:r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CED341F3-2B57-4DB4-9C48-1E8ACF888A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US" dirty="0"/>
              <a:t>What’s new?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7EA5FC5-4873-42EF-A0B8-0E50EA6892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6976" y="3841410"/>
            <a:ext cx="5707875" cy="243099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75D58EF-DB84-4E7A-B0D1-351BBCE4B19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21964" y="1952934"/>
            <a:ext cx="3322155" cy="904980"/>
          </a:xfrm>
          <a:prstGeom prst="rect">
            <a:avLst/>
          </a:prstGeom>
        </p:spPr>
      </p:pic>
      <p:sp>
        <p:nvSpPr>
          <p:cNvPr id="10" name="Slide Number Placeholder 9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8340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A633309-7E02-495E-913B-9604135717A5}"/>
              </a:ext>
            </a:extLst>
          </p:cNvPr>
          <p:cNvSpPr txBox="1">
            <a:spLocks/>
          </p:cNvSpPr>
          <p:nvPr/>
        </p:nvSpPr>
        <p:spPr>
          <a:xfrm>
            <a:off x="190413" y="1151121"/>
            <a:ext cx="11804822" cy="677679"/>
          </a:xfrm>
          <a:prstGeom prst="rect">
            <a:avLst/>
          </a:prstGeom>
        </p:spPr>
        <p:txBody>
          <a:bodyPr>
            <a:normAutofit/>
          </a:bodyPr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The art of handling multiple streams over a </a:t>
            </a:r>
            <a:r>
              <a:rPr lang="en-US" sz="3200" b="1" dirty="0">
                <a:solidFill>
                  <a:schemeClr val="bg1"/>
                </a:solidFill>
              </a:rPr>
              <a:t>single</a:t>
            </a:r>
            <a:r>
              <a:rPr lang="en-US" sz="3200" dirty="0"/>
              <a:t> TCP connection.</a:t>
            </a: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1A015DA5-614A-400C-BD3A-E66C57D0C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US" dirty="0"/>
              <a:t>HTTP/2 Multiplexing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870A2DB-A128-41F0-9878-AD5D709965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2824" y="1924238"/>
            <a:ext cx="7620000" cy="4505325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7246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44E02C40-02AD-451F-8103-39ED4ED57D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US" dirty="0"/>
              <a:t>HTTP/2 Header Compression</a:t>
            </a:r>
          </a:p>
        </p:txBody>
      </p:sp>
      <p:pic>
        <p:nvPicPr>
          <p:cNvPr id="6" name="Content Placeholder 9">
            <a:extLst>
              <a:ext uri="{FF2B5EF4-FFF2-40B4-BE49-F238E27FC236}">
                <a16:creationId xmlns:a16="http://schemas.microsoft.com/office/drawing/2014/main" id="{571D0CCE-593B-4347-A68C-88B5947E6F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6727" y="1447800"/>
            <a:ext cx="6484096" cy="47244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C8DFED8-44C4-4CEB-97C0-C0EA3B2F4E85}"/>
              </a:ext>
            </a:extLst>
          </p:cNvPr>
          <p:cNvSpPr txBox="1">
            <a:spLocks/>
          </p:cNvSpPr>
          <p:nvPr/>
        </p:nvSpPr>
        <p:spPr>
          <a:xfrm>
            <a:off x="385078" y="1524000"/>
            <a:ext cx="4760999" cy="4648200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1"/>
              </a:buClr>
            </a:pPr>
            <a:r>
              <a:rPr lang="en-US" sz="3000" b="1" dirty="0">
                <a:solidFill>
                  <a:schemeClr val="bg1"/>
                </a:solidFill>
              </a:rPr>
              <a:t>HTTP/2</a:t>
            </a:r>
            <a:r>
              <a:rPr lang="en-US" sz="3000" dirty="0"/>
              <a:t> maintains a </a:t>
            </a:r>
            <a:r>
              <a:rPr lang="en-US" sz="3000" b="1" dirty="0">
                <a:solidFill>
                  <a:schemeClr val="bg1"/>
                </a:solidFill>
              </a:rPr>
              <a:t>HTTP</a:t>
            </a:r>
            <a:r>
              <a:rPr lang="en-US" sz="3000" dirty="0">
                <a:solidFill>
                  <a:schemeClr val="bg1"/>
                </a:solidFill>
              </a:rPr>
              <a:t> </a:t>
            </a:r>
            <a:r>
              <a:rPr lang="en-US" sz="3000" b="1" dirty="0">
                <a:solidFill>
                  <a:schemeClr val="bg1"/>
                </a:solidFill>
              </a:rPr>
              <a:t>Header Table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000" dirty="0"/>
              <a:t>across requests.</a:t>
            </a:r>
          </a:p>
          <a:p>
            <a:pPr>
              <a:buClr>
                <a:schemeClr val="tx1"/>
              </a:buClr>
            </a:pPr>
            <a:r>
              <a:rPr lang="en-US" sz="3000" dirty="0"/>
              <a:t>Optimizes communication drastically.</a:t>
            </a:r>
          </a:p>
          <a:p>
            <a:pPr>
              <a:buClr>
                <a:schemeClr val="tx1"/>
              </a:buClr>
            </a:pPr>
            <a:r>
              <a:rPr lang="en-US" sz="3000" dirty="0"/>
              <a:t>The process is essentially a </a:t>
            </a:r>
            <a:r>
              <a:rPr lang="en-US" sz="3000" b="1" dirty="0">
                <a:solidFill>
                  <a:schemeClr val="bg1"/>
                </a:solidFill>
              </a:rPr>
              <a:t>de-duplication</a:t>
            </a:r>
            <a:r>
              <a:rPr lang="en-US" sz="3000" dirty="0"/>
              <a:t>, rather than compression.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1268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11DC906-9535-456D-B639-B64BF736F872}"/>
              </a:ext>
            </a:extLst>
          </p:cNvPr>
          <p:cNvSpPr txBox="1">
            <a:spLocks/>
          </p:cNvSpPr>
          <p:nvPr/>
        </p:nvSpPr>
        <p:spPr>
          <a:xfrm>
            <a:off x="190413" y="1151121"/>
            <a:ext cx="11804822" cy="1211079"/>
          </a:xfrm>
          <a:prstGeom prst="rect">
            <a:avLst/>
          </a:prstGeom>
        </p:spPr>
        <p:txBody>
          <a:bodyPr>
            <a:normAutofit/>
          </a:bodyPr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1"/>
              </a:buClr>
            </a:pPr>
            <a:r>
              <a:rPr lang="en-US" sz="3000" b="1" dirty="0">
                <a:solidFill>
                  <a:schemeClr val="bg1"/>
                </a:solidFill>
              </a:rPr>
              <a:t>HTTP/2 Server Push </a:t>
            </a:r>
            <a:r>
              <a:rPr lang="en-US" sz="3000" dirty="0"/>
              <a:t>is the process of sending resources to clients,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without</a:t>
            </a:r>
            <a:r>
              <a:rPr lang="en-US" sz="3000" dirty="0"/>
              <a:t> them having to ask for it.</a:t>
            </a: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EC7B0C74-A74C-4390-97B4-52B4519614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US" dirty="0"/>
              <a:t>HTTP/2 Server Push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532A2FF-CC85-446E-8FE4-DCEDFCF7787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393" y="2667000"/>
            <a:ext cx="10972038" cy="3429000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9433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4"/>
          <p:cNvSpPr txBox="1">
            <a:spLocks/>
          </p:cNvSpPr>
          <p:nvPr/>
        </p:nvSpPr>
        <p:spPr>
          <a:xfrm>
            <a:off x="190413" y="1151121"/>
            <a:ext cx="8666571" cy="5097279"/>
          </a:xfrm>
          <a:prstGeom prst="rect">
            <a:avLst/>
          </a:prstGeom>
        </p:spPr>
        <p:txBody>
          <a:bodyPr>
            <a:normAutofit/>
          </a:bodyPr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What is </a:t>
            </a:r>
            <a:r>
              <a:rPr lang="en-US" b="1" dirty="0">
                <a:solidFill>
                  <a:schemeClr val="bg1"/>
                </a:solidFill>
              </a:rPr>
              <a:t>HTTP</a:t>
            </a:r>
            <a:r>
              <a:rPr lang="en-US" dirty="0"/>
              <a:t>?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HTML</a:t>
            </a:r>
            <a:r>
              <a:rPr lang="en-US" dirty="0"/>
              <a:t> Forms &amp; Actions.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URLs</a:t>
            </a:r>
            <a:r>
              <a:rPr lang="en-US" dirty="0"/>
              <a:t>.</a:t>
            </a:r>
          </a:p>
          <a:p>
            <a:r>
              <a:rPr lang="en-US" dirty="0"/>
              <a:t>What is a </a:t>
            </a:r>
            <a:r>
              <a:rPr lang="en-US" b="1" dirty="0">
                <a:solidFill>
                  <a:schemeClr val="bg1"/>
                </a:solidFill>
              </a:rPr>
              <a:t>Web Server</a:t>
            </a:r>
            <a:r>
              <a:rPr lang="en-US" dirty="0"/>
              <a:t>?</a:t>
            </a:r>
          </a:p>
          <a:p>
            <a:pPr lvl="1"/>
            <a:r>
              <a:rPr lang="en-US" dirty="0"/>
              <a:t>Beneath the sheets of </a:t>
            </a:r>
            <a:r>
              <a:rPr lang="en-US" b="1" dirty="0">
                <a:solidFill>
                  <a:schemeClr val="bg1"/>
                </a:solidFill>
              </a:rPr>
              <a:t>Web Communication</a:t>
            </a:r>
            <a:r>
              <a:rPr lang="en-US" dirty="0"/>
              <a:t>.</a:t>
            </a:r>
          </a:p>
          <a:p>
            <a:r>
              <a:rPr lang="en-US" dirty="0"/>
              <a:t>How to handle </a:t>
            </a:r>
            <a:r>
              <a:rPr lang="en-US" b="1" dirty="0">
                <a:solidFill>
                  <a:schemeClr val="bg1"/>
                </a:solidFill>
              </a:rPr>
              <a:t>HTTP Requests</a:t>
            </a:r>
            <a:r>
              <a:rPr lang="en-US" dirty="0"/>
              <a:t>?</a:t>
            </a:r>
          </a:p>
          <a:p>
            <a:r>
              <a:rPr lang="en-US" dirty="0"/>
              <a:t>How to construct </a:t>
            </a:r>
            <a:r>
              <a:rPr lang="en-US" b="1" dirty="0">
                <a:solidFill>
                  <a:schemeClr val="bg1"/>
                </a:solidFill>
              </a:rPr>
              <a:t>HTTP Responses</a:t>
            </a:r>
            <a:r>
              <a:rPr lang="en-US" dirty="0"/>
              <a:t>?</a:t>
            </a:r>
          </a:p>
        </p:txBody>
      </p:sp>
      <p:sp>
        <p:nvSpPr>
          <p:cNvPr id="10" name="Title 3"/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4376" y="1337009"/>
            <a:ext cx="2209800" cy="141201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AEA56F9-3ACB-4278-B9E9-E0F541A58E0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9823576" y="1841033"/>
            <a:ext cx="2108746" cy="228219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10AEBC7-5423-4A57-8EBB-4CDD7181CB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6941" y="3947251"/>
            <a:ext cx="3209471" cy="240710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B41D0E7-DBAE-454D-9296-756E16005F0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9012" y="1045167"/>
            <a:ext cx="4057972" cy="2536233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9199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0" y="6400800"/>
            <a:ext cx="12114212" cy="363538"/>
          </a:xfrm>
        </p:spPr>
        <p:txBody>
          <a:bodyPr>
            <a:normAutofit fontScale="62500" lnSpcReduction="20000"/>
          </a:bodyPr>
          <a:lstStyle/>
          <a:p>
            <a:pPr algn="ctr"/>
            <a:r>
              <a:rPr lang="en-US" dirty="0">
                <a:hlinkClick r:id="rId3"/>
              </a:rPr>
              <a:t>https://softuni.bg/trainings/courses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9314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14" name="Picture 2" descr="http://www.imid.adalet.gov.tr/baskanligimiz/subeler/subeler/kurum_arsivi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6612" y="1285350"/>
            <a:ext cx="1907248" cy="1907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://www.freevectors.net/files/large/LaptopIcon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2412" y="1180482"/>
            <a:ext cx="2116982" cy="2116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 Text Transfer Protocol</a:t>
            </a:r>
            <a:endParaRPr lang="bg-BG" dirty="0"/>
          </a:p>
        </p:txBody>
      </p:sp>
      <p:sp>
        <p:nvSpPr>
          <p:cNvPr id="13" name="Arc 12"/>
          <p:cNvSpPr/>
          <p:nvPr/>
        </p:nvSpPr>
        <p:spPr>
          <a:xfrm rot="5400000">
            <a:off x="3810111" y="74501"/>
            <a:ext cx="4187602" cy="6934200"/>
          </a:xfrm>
          <a:custGeom>
            <a:avLst/>
            <a:gdLst>
              <a:gd name="connsiteX0" fmla="*/ 1942454 w 3505200"/>
              <a:gd name="connsiteY0" fmla="*/ 17368 h 5902912"/>
              <a:gd name="connsiteX1" fmla="*/ 3505132 w 3505200"/>
              <a:gd name="connsiteY1" fmla="*/ 2977445 h 5902912"/>
              <a:gd name="connsiteX2" fmla="*/ 1855643 w 3505200"/>
              <a:gd name="connsiteY2" fmla="*/ 5897806 h 5902912"/>
              <a:gd name="connsiteX3" fmla="*/ 1752600 w 3505200"/>
              <a:gd name="connsiteY3" fmla="*/ 2951456 h 5902912"/>
              <a:gd name="connsiteX4" fmla="*/ 1942454 w 3505200"/>
              <a:gd name="connsiteY4" fmla="*/ 17368 h 5902912"/>
              <a:gd name="connsiteX0" fmla="*/ 1942454 w 3505200"/>
              <a:gd name="connsiteY0" fmla="*/ 17368 h 5902912"/>
              <a:gd name="connsiteX1" fmla="*/ 3505132 w 3505200"/>
              <a:gd name="connsiteY1" fmla="*/ 2977445 h 5902912"/>
              <a:gd name="connsiteX2" fmla="*/ 1855643 w 3505200"/>
              <a:gd name="connsiteY2" fmla="*/ 5897806 h 5902912"/>
              <a:gd name="connsiteX0" fmla="*/ 1319407 w 2882154"/>
              <a:gd name="connsiteY0" fmla="*/ 0 h 5880438"/>
              <a:gd name="connsiteX1" fmla="*/ 2882085 w 2882154"/>
              <a:gd name="connsiteY1" fmla="*/ 2960077 h 5880438"/>
              <a:gd name="connsiteX2" fmla="*/ 1232596 w 2882154"/>
              <a:gd name="connsiteY2" fmla="*/ 5880438 h 5880438"/>
              <a:gd name="connsiteX3" fmla="*/ 0 w 2882154"/>
              <a:gd name="connsiteY3" fmla="*/ 2998634 h 5880438"/>
              <a:gd name="connsiteX4" fmla="*/ 1319407 w 2882154"/>
              <a:gd name="connsiteY4" fmla="*/ 0 h 5880438"/>
              <a:gd name="connsiteX0" fmla="*/ 1319407 w 2882154"/>
              <a:gd name="connsiteY0" fmla="*/ 0 h 5880438"/>
              <a:gd name="connsiteX1" fmla="*/ 2882085 w 2882154"/>
              <a:gd name="connsiteY1" fmla="*/ 2960077 h 5880438"/>
              <a:gd name="connsiteX2" fmla="*/ 1232596 w 2882154"/>
              <a:gd name="connsiteY2" fmla="*/ 5880438 h 5880438"/>
              <a:gd name="connsiteX0" fmla="*/ 1319407 w 2882154"/>
              <a:gd name="connsiteY0" fmla="*/ 0 h 5880438"/>
              <a:gd name="connsiteX1" fmla="*/ 2882085 w 2882154"/>
              <a:gd name="connsiteY1" fmla="*/ 2960077 h 5880438"/>
              <a:gd name="connsiteX2" fmla="*/ 1232596 w 2882154"/>
              <a:gd name="connsiteY2" fmla="*/ 5880438 h 5880438"/>
              <a:gd name="connsiteX3" fmla="*/ 0 w 2882154"/>
              <a:gd name="connsiteY3" fmla="*/ 2998634 h 5880438"/>
              <a:gd name="connsiteX4" fmla="*/ 1319407 w 2882154"/>
              <a:gd name="connsiteY4" fmla="*/ 0 h 5880438"/>
              <a:gd name="connsiteX0" fmla="*/ 1319407 w 2882154"/>
              <a:gd name="connsiteY0" fmla="*/ 0 h 5880438"/>
              <a:gd name="connsiteX1" fmla="*/ 2882085 w 2882154"/>
              <a:gd name="connsiteY1" fmla="*/ 2960077 h 5880438"/>
              <a:gd name="connsiteX2" fmla="*/ 1232596 w 2882154"/>
              <a:gd name="connsiteY2" fmla="*/ 5880438 h 5880438"/>
              <a:gd name="connsiteX0" fmla="*/ 1319407 w 2882154"/>
              <a:gd name="connsiteY0" fmla="*/ 0 h 5880438"/>
              <a:gd name="connsiteX1" fmla="*/ 2882085 w 2882154"/>
              <a:gd name="connsiteY1" fmla="*/ 2960077 h 5880438"/>
              <a:gd name="connsiteX2" fmla="*/ 1232596 w 2882154"/>
              <a:gd name="connsiteY2" fmla="*/ 5880438 h 5880438"/>
              <a:gd name="connsiteX3" fmla="*/ 0 w 2882154"/>
              <a:gd name="connsiteY3" fmla="*/ 2998634 h 5880438"/>
              <a:gd name="connsiteX4" fmla="*/ 1319407 w 2882154"/>
              <a:gd name="connsiteY4" fmla="*/ 0 h 5880438"/>
              <a:gd name="connsiteX0" fmla="*/ 1319407 w 2882154"/>
              <a:gd name="connsiteY0" fmla="*/ 0 h 5880438"/>
              <a:gd name="connsiteX1" fmla="*/ 2053746 w 2882154"/>
              <a:gd name="connsiteY1" fmla="*/ 2960077 h 5880438"/>
              <a:gd name="connsiteX2" fmla="*/ 1232596 w 2882154"/>
              <a:gd name="connsiteY2" fmla="*/ 5880438 h 5880438"/>
              <a:gd name="connsiteX0" fmla="*/ 1319407 w 3140318"/>
              <a:gd name="connsiteY0" fmla="*/ 0 h 5880438"/>
              <a:gd name="connsiteX1" fmla="*/ 2882085 w 3140318"/>
              <a:gd name="connsiteY1" fmla="*/ 2960077 h 5880438"/>
              <a:gd name="connsiteX2" fmla="*/ 1232596 w 3140318"/>
              <a:gd name="connsiteY2" fmla="*/ 5880438 h 5880438"/>
              <a:gd name="connsiteX3" fmla="*/ 0 w 3140318"/>
              <a:gd name="connsiteY3" fmla="*/ 2998634 h 5880438"/>
              <a:gd name="connsiteX4" fmla="*/ 1319407 w 3140318"/>
              <a:gd name="connsiteY4" fmla="*/ 0 h 5880438"/>
              <a:gd name="connsiteX0" fmla="*/ 1319407 w 3140318"/>
              <a:gd name="connsiteY0" fmla="*/ 0 h 5880438"/>
              <a:gd name="connsiteX1" fmla="*/ 3140268 w 3140318"/>
              <a:gd name="connsiteY1" fmla="*/ 2970834 h 5880438"/>
              <a:gd name="connsiteX2" fmla="*/ 1232596 w 3140318"/>
              <a:gd name="connsiteY2" fmla="*/ 5880438 h 5880438"/>
              <a:gd name="connsiteX0" fmla="*/ 1319407 w 2882154"/>
              <a:gd name="connsiteY0" fmla="*/ 0 h 5880438"/>
              <a:gd name="connsiteX1" fmla="*/ 2882085 w 2882154"/>
              <a:gd name="connsiteY1" fmla="*/ 2960077 h 5880438"/>
              <a:gd name="connsiteX2" fmla="*/ 1232596 w 2882154"/>
              <a:gd name="connsiteY2" fmla="*/ 5880438 h 5880438"/>
              <a:gd name="connsiteX3" fmla="*/ 0 w 2882154"/>
              <a:gd name="connsiteY3" fmla="*/ 2998634 h 5880438"/>
              <a:gd name="connsiteX4" fmla="*/ 1319407 w 2882154"/>
              <a:gd name="connsiteY4" fmla="*/ 0 h 5880438"/>
              <a:gd name="connsiteX0" fmla="*/ 1319407 w 2882154"/>
              <a:gd name="connsiteY0" fmla="*/ 0 h 5880438"/>
              <a:gd name="connsiteX1" fmla="*/ 2677689 w 2882154"/>
              <a:gd name="connsiteY1" fmla="*/ 2841742 h 5880438"/>
              <a:gd name="connsiteX2" fmla="*/ 1232596 w 2882154"/>
              <a:gd name="connsiteY2" fmla="*/ 5880438 h 5880438"/>
              <a:gd name="connsiteX0" fmla="*/ 1319407 w 2882154"/>
              <a:gd name="connsiteY0" fmla="*/ 0 h 5880438"/>
              <a:gd name="connsiteX1" fmla="*/ 2882085 w 2882154"/>
              <a:gd name="connsiteY1" fmla="*/ 2960077 h 5880438"/>
              <a:gd name="connsiteX2" fmla="*/ 1232596 w 2882154"/>
              <a:gd name="connsiteY2" fmla="*/ 5880438 h 5880438"/>
              <a:gd name="connsiteX3" fmla="*/ 0 w 2882154"/>
              <a:gd name="connsiteY3" fmla="*/ 2998634 h 5880438"/>
              <a:gd name="connsiteX4" fmla="*/ 1319407 w 2882154"/>
              <a:gd name="connsiteY4" fmla="*/ 0 h 5880438"/>
              <a:gd name="connsiteX0" fmla="*/ 1319407 w 2882154"/>
              <a:gd name="connsiteY0" fmla="*/ 0 h 5880438"/>
              <a:gd name="connsiteX1" fmla="*/ 2677689 w 2882154"/>
              <a:gd name="connsiteY1" fmla="*/ 2841742 h 5880438"/>
              <a:gd name="connsiteX2" fmla="*/ 1232596 w 2882154"/>
              <a:gd name="connsiteY2" fmla="*/ 5880438 h 5880438"/>
              <a:gd name="connsiteX0" fmla="*/ 1319407 w 2882154"/>
              <a:gd name="connsiteY0" fmla="*/ 0 h 5880438"/>
              <a:gd name="connsiteX1" fmla="*/ 2882085 w 2882154"/>
              <a:gd name="connsiteY1" fmla="*/ 2960077 h 5880438"/>
              <a:gd name="connsiteX2" fmla="*/ 1232596 w 2882154"/>
              <a:gd name="connsiteY2" fmla="*/ 5880438 h 5880438"/>
              <a:gd name="connsiteX3" fmla="*/ 0 w 2882154"/>
              <a:gd name="connsiteY3" fmla="*/ 2998634 h 5880438"/>
              <a:gd name="connsiteX4" fmla="*/ 1319407 w 2882154"/>
              <a:gd name="connsiteY4" fmla="*/ 0 h 5880438"/>
              <a:gd name="connsiteX0" fmla="*/ 1319407 w 2882154"/>
              <a:gd name="connsiteY0" fmla="*/ 0 h 5880438"/>
              <a:gd name="connsiteX1" fmla="*/ 2677689 w 2882154"/>
              <a:gd name="connsiteY1" fmla="*/ 2841742 h 5880438"/>
              <a:gd name="connsiteX2" fmla="*/ 1232596 w 2882154"/>
              <a:gd name="connsiteY2" fmla="*/ 5880438 h 5880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82154" h="5880438" stroke="0" extrusionOk="0">
                <a:moveTo>
                  <a:pt x="1319407" y="0"/>
                </a:moveTo>
                <a:cubicBezTo>
                  <a:pt x="2214466" y="164250"/>
                  <a:pt x="2890014" y="1443895"/>
                  <a:pt x="2882085" y="2960077"/>
                </a:cubicBezTo>
                <a:cubicBezTo>
                  <a:pt x="2873967" y="4512640"/>
                  <a:pt x="2152962" y="5789152"/>
                  <a:pt x="1232596" y="5880438"/>
                </a:cubicBezTo>
                <a:cubicBezTo>
                  <a:pt x="821731" y="4919837"/>
                  <a:pt x="1024051" y="4561663"/>
                  <a:pt x="0" y="2998634"/>
                </a:cubicBezTo>
                <a:cubicBezTo>
                  <a:pt x="63285" y="2020605"/>
                  <a:pt x="1256122" y="978029"/>
                  <a:pt x="1319407" y="0"/>
                </a:cubicBezTo>
                <a:close/>
              </a:path>
              <a:path w="2882154" h="5880438" fill="none">
                <a:moveTo>
                  <a:pt x="1319407" y="0"/>
                </a:moveTo>
                <a:cubicBezTo>
                  <a:pt x="2214466" y="164250"/>
                  <a:pt x="1308640" y="13127"/>
                  <a:pt x="2677689" y="2841742"/>
                </a:cubicBezTo>
                <a:cubicBezTo>
                  <a:pt x="1238804" y="5878860"/>
                  <a:pt x="2152962" y="5789152"/>
                  <a:pt x="1232596" y="5880438"/>
                </a:cubicBezTo>
              </a:path>
            </a:pathLst>
          </a:custGeom>
          <a:ln w="28575">
            <a:solidFill>
              <a:schemeClr val="tx1"/>
            </a:solidFill>
            <a:headEnd type="stealth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bg-BG" dirty="0"/>
          </a:p>
        </p:txBody>
      </p:sp>
      <p:sp>
        <p:nvSpPr>
          <p:cNvPr id="15" name="Callout: Line 14"/>
          <p:cNvSpPr/>
          <p:nvPr/>
        </p:nvSpPr>
        <p:spPr>
          <a:xfrm>
            <a:off x="1217612" y="4314033"/>
            <a:ext cx="1752600" cy="304800"/>
          </a:xfrm>
          <a:prstGeom prst="borderCallout1">
            <a:avLst>
              <a:gd name="adj1" fmla="val 3749"/>
              <a:gd name="adj2" fmla="val 100054"/>
              <a:gd name="adj3" fmla="val -67501"/>
              <a:gd name="adj4" fmla="val 118188"/>
            </a:avLst>
          </a:prstGeom>
          <a:solidFill>
            <a:schemeClr val="tx1">
              <a:alpha val="95000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HTTP</a:t>
            </a:r>
            <a:endParaRPr lang="bg-BG" b="1" dirty="0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Callout: Line 16"/>
          <p:cNvSpPr/>
          <p:nvPr/>
        </p:nvSpPr>
        <p:spPr>
          <a:xfrm>
            <a:off x="1560512" y="4733751"/>
            <a:ext cx="1752600" cy="304800"/>
          </a:xfrm>
          <a:prstGeom prst="borderCallout1">
            <a:avLst>
              <a:gd name="adj1" fmla="val 3749"/>
              <a:gd name="adj2" fmla="val 100054"/>
              <a:gd name="adj3" fmla="val -140001"/>
              <a:gd name="adj4" fmla="val 136014"/>
            </a:avLst>
          </a:prstGeom>
          <a:solidFill>
            <a:schemeClr val="tx1">
              <a:alpha val="95000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dirty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TCP</a:t>
            </a:r>
            <a:endParaRPr lang="bg-BG" b="1" dirty="0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Callout: Line 17"/>
          <p:cNvSpPr/>
          <p:nvPr/>
        </p:nvSpPr>
        <p:spPr>
          <a:xfrm>
            <a:off x="1886794" y="5153469"/>
            <a:ext cx="1752600" cy="304800"/>
          </a:xfrm>
          <a:prstGeom prst="borderCallout1">
            <a:avLst>
              <a:gd name="adj1" fmla="val 3749"/>
              <a:gd name="adj2" fmla="val 100054"/>
              <a:gd name="adj3" fmla="val -192501"/>
              <a:gd name="adj4" fmla="val 152971"/>
            </a:avLst>
          </a:prstGeom>
          <a:solidFill>
            <a:schemeClr val="tx1">
              <a:alpha val="95000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dirty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IP</a:t>
            </a:r>
            <a:endParaRPr lang="bg-BG" b="1" dirty="0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Callout: Line 18"/>
          <p:cNvSpPr/>
          <p:nvPr/>
        </p:nvSpPr>
        <p:spPr>
          <a:xfrm>
            <a:off x="2284412" y="5571569"/>
            <a:ext cx="1752600" cy="304800"/>
          </a:xfrm>
          <a:prstGeom prst="borderCallout1">
            <a:avLst>
              <a:gd name="adj1" fmla="val 3749"/>
              <a:gd name="adj2" fmla="val 100054"/>
              <a:gd name="adj3" fmla="val -247501"/>
              <a:gd name="adj4" fmla="val 159058"/>
            </a:avLst>
          </a:prstGeom>
          <a:solidFill>
            <a:schemeClr val="tx1">
              <a:alpha val="95000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dirty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Ethernet</a:t>
            </a:r>
            <a:endParaRPr lang="bg-BG" b="1" dirty="0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4" name="Callout: Line 23"/>
          <p:cNvSpPr/>
          <p:nvPr/>
        </p:nvSpPr>
        <p:spPr>
          <a:xfrm flipH="1">
            <a:off x="9066212" y="4314033"/>
            <a:ext cx="1752600" cy="304800"/>
          </a:xfrm>
          <a:prstGeom prst="borderCallout1">
            <a:avLst>
              <a:gd name="adj1" fmla="val 3749"/>
              <a:gd name="adj2" fmla="val 100054"/>
              <a:gd name="adj3" fmla="val -67501"/>
              <a:gd name="adj4" fmla="val 118188"/>
            </a:avLst>
          </a:prstGeom>
          <a:solidFill>
            <a:schemeClr val="tx1">
              <a:alpha val="95000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HTTP</a:t>
            </a:r>
            <a:endParaRPr lang="bg-BG" b="1" dirty="0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" name="Callout: Line 24"/>
          <p:cNvSpPr/>
          <p:nvPr/>
        </p:nvSpPr>
        <p:spPr>
          <a:xfrm flipH="1">
            <a:off x="8761412" y="4733751"/>
            <a:ext cx="1752600" cy="304800"/>
          </a:xfrm>
          <a:prstGeom prst="borderCallout1">
            <a:avLst>
              <a:gd name="adj1" fmla="val 3749"/>
              <a:gd name="adj2" fmla="val 100054"/>
              <a:gd name="adj3" fmla="val -140001"/>
              <a:gd name="adj4" fmla="val 136014"/>
            </a:avLst>
          </a:prstGeom>
          <a:solidFill>
            <a:schemeClr val="tx1">
              <a:alpha val="95000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dirty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TCP</a:t>
            </a:r>
            <a:endParaRPr lang="bg-BG" b="1" dirty="0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6" name="Callout: Line 25"/>
          <p:cNvSpPr/>
          <p:nvPr/>
        </p:nvSpPr>
        <p:spPr>
          <a:xfrm flipH="1">
            <a:off x="8456612" y="5153469"/>
            <a:ext cx="1752600" cy="304800"/>
          </a:xfrm>
          <a:prstGeom prst="borderCallout1">
            <a:avLst>
              <a:gd name="adj1" fmla="val 3749"/>
              <a:gd name="adj2" fmla="val 100054"/>
              <a:gd name="adj3" fmla="val -192501"/>
              <a:gd name="adj4" fmla="val 152971"/>
            </a:avLst>
          </a:prstGeom>
          <a:solidFill>
            <a:schemeClr val="tx1">
              <a:alpha val="95000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dirty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IP</a:t>
            </a:r>
            <a:endParaRPr lang="bg-BG" b="1" dirty="0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7" name="Callout: Line 26"/>
          <p:cNvSpPr/>
          <p:nvPr/>
        </p:nvSpPr>
        <p:spPr>
          <a:xfrm flipH="1">
            <a:off x="7999412" y="5571569"/>
            <a:ext cx="1752600" cy="304800"/>
          </a:xfrm>
          <a:prstGeom prst="borderCallout1">
            <a:avLst>
              <a:gd name="adj1" fmla="val 3749"/>
              <a:gd name="adj2" fmla="val 100054"/>
              <a:gd name="adj3" fmla="val -247501"/>
              <a:gd name="adj4" fmla="val 159058"/>
            </a:avLst>
          </a:prstGeom>
          <a:solidFill>
            <a:schemeClr val="tx1">
              <a:alpha val="95000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dirty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Ethernet</a:t>
            </a:r>
            <a:endParaRPr lang="bg-BG" b="1" dirty="0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Flowchart: Alternate Process 15"/>
          <p:cNvSpPr/>
          <p:nvPr/>
        </p:nvSpPr>
        <p:spPr>
          <a:xfrm>
            <a:off x="4875212" y="5504336"/>
            <a:ext cx="2286000" cy="896464"/>
          </a:xfrm>
          <a:prstGeom prst="flowChartAlternateProcess">
            <a:avLst/>
          </a:prstGeom>
          <a:solidFill>
            <a:schemeClr val="tx1">
              <a:alpha val="95000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dirty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Media (wires / air / fiber)</a:t>
            </a:r>
            <a:endParaRPr lang="bg-BG" b="1" dirty="0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" name="Arc 12"/>
          <p:cNvSpPr/>
          <p:nvPr/>
        </p:nvSpPr>
        <p:spPr>
          <a:xfrm rot="5400000">
            <a:off x="4292044" y="607052"/>
            <a:ext cx="3223736" cy="5715000"/>
          </a:xfrm>
          <a:custGeom>
            <a:avLst/>
            <a:gdLst>
              <a:gd name="connsiteX0" fmla="*/ 1942454 w 3505200"/>
              <a:gd name="connsiteY0" fmla="*/ 17368 h 5902912"/>
              <a:gd name="connsiteX1" fmla="*/ 3505132 w 3505200"/>
              <a:gd name="connsiteY1" fmla="*/ 2977445 h 5902912"/>
              <a:gd name="connsiteX2" fmla="*/ 1855643 w 3505200"/>
              <a:gd name="connsiteY2" fmla="*/ 5897806 h 5902912"/>
              <a:gd name="connsiteX3" fmla="*/ 1752600 w 3505200"/>
              <a:gd name="connsiteY3" fmla="*/ 2951456 h 5902912"/>
              <a:gd name="connsiteX4" fmla="*/ 1942454 w 3505200"/>
              <a:gd name="connsiteY4" fmla="*/ 17368 h 5902912"/>
              <a:gd name="connsiteX0" fmla="*/ 1942454 w 3505200"/>
              <a:gd name="connsiteY0" fmla="*/ 17368 h 5902912"/>
              <a:gd name="connsiteX1" fmla="*/ 3505132 w 3505200"/>
              <a:gd name="connsiteY1" fmla="*/ 2977445 h 5902912"/>
              <a:gd name="connsiteX2" fmla="*/ 1855643 w 3505200"/>
              <a:gd name="connsiteY2" fmla="*/ 5897806 h 5902912"/>
              <a:gd name="connsiteX0" fmla="*/ 1319407 w 2882154"/>
              <a:gd name="connsiteY0" fmla="*/ 0 h 5880438"/>
              <a:gd name="connsiteX1" fmla="*/ 2882085 w 2882154"/>
              <a:gd name="connsiteY1" fmla="*/ 2960077 h 5880438"/>
              <a:gd name="connsiteX2" fmla="*/ 1232596 w 2882154"/>
              <a:gd name="connsiteY2" fmla="*/ 5880438 h 5880438"/>
              <a:gd name="connsiteX3" fmla="*/ 0 w 2882154"/>
              <a:gd name="connsiteY3" fmla="*/ 2998634 h 5880438"/>
              <a:gd name="connsiteX4" fmla="*/ 1319407 w 2882154"/>
              <a:gd name="connsiteY4" fmla="*/ 0 h 5880438"/>
              <a:gd name="connsiteX0" fmla="*/ 1319407 w 2882154"/>
              <a:gd name="connsiteY0" fmla="*/ 0 h 5880438"/>
              <a:gd name="connsiteX1" fmla="*/ 2882085 w 2882154"/>
              <a:gd name="connsiteY1" fmla="*/ 2960077 h 5880438"/>
              <a:gd name="connsiteX2" fmla="*/ 1232596 w 2882154"/>
              <a:gd name="connsiteY2" fmla="*/ 5880438 h 5880438"/>
              <a:gd name="connsiteX0" fmla="*/ 1319407 w 2882154"/>
              <a:gd name="connsiteY0" fmla="*/ 0 h 5880438"/>
              <a:gd name="connsiteX1" fmla="*/ 2882085 w 2882154"/>
              <a:gd name="connsiteY1" fmla="*/ 2960077 h 5880438"/>
              <a:gd name="connsiteX2" fmla="*/ 1232596 w 2882154"/>
              <a:gd name="connsiteY2" fmla="*/ 5880438 h 5880438"/>
              <a:gd name="connsiteX3" fmla="*/ 0 w 2882154"/>
              <a:gd name="connsiteY3" fmla="*/ 2998634 h 5880438"/>
              <a:gd name="connsiteX4" fmla="*/ 1319407 w 2882154"/>
              <a:gd name="connsiteY4" fmla="*/ 0 h 5880438"/>
              <a:gd name="connsiteX0" fmla="*/ 1319407 w 2882154"/>
              <a:gd name="connsiteY0" fmla="*/ 0 h 5880438"/>
              <a:gd name="connsiteX1" fmla="*/ 2882085 w 2882154"/>
              <a:gd name="connsiteY1" fmla="*/ 2960077 h 5880438"/>
              <a:gd name="connsiteX2" fmla="*/ 1232596 w 2882154"/>
              <a:gd name="connsiteY2" fmla="*/ 5880438 h 5880438"/>
              <a:gd name="connsiteX0" fmla="*/ 1319407 w 2882154"/>
              <a:gd name="connsiteY0" fmla="*/ 0 h 5880438"/>
              <a:gd name="connsiteX1" fmla="*/ 2882085 w 2882154"/>
              <a:gd name="connsiteY1" fmla="*/ 2960077 h 5880438"/>
              <a:gd name="connsiteX2" fmla="*/ 1232596 w 2882154"/>
              <a:gd name="connsiteY2" fmla="*/ 5880438 h 5880438"/>
              <a:gd name="connsiteX3" fmla="*/ 0 w 2882154"/>
              <a:gd name="connsiteY3" fmla="*/ 2998634 h 5880438"/>
              <a:gd name="connsiteX4" fmla="*/ 1319407 w 2882154"/>
              <a:gd name="connsiteY4" fmla="*/ 0 h 5880438"/>
              <a:gd name="connsiteX0" fmla="*/ 1319407 w 2882154"/>
              <a:gd name="connsiteY0" fmla="*/ 0 h 5880438"/>
              <a:gd name="connsiteX1" fmla="*/ 2053746 w 2882154"/>
              <a:gd name="connsiteY1" fmla="*/ 2960077 h 5880438"/>
              <a:gd name="connsiteX2" fmla="*/ 1232596 w 2882154"/>
              <a:gd name="connsiteY2" fmla="*/ 5880438 h 5880438"/>
              <a:gd name="connsiteX0" fmla="*/ 1319407 w 3140318"/>
              <a:gd name="connsiteY0" fmla="*/ 0 h 5880438"/>
              <a:gd name="connsiteX1" fmla="*/ 2882085 w 3140318"/>
              <a:gd name="connsiteY1" fmla="*/ 2960077 h 5880438"/>
              <a:gd name="connsiteX2" fmla="*/ 1232596 w 3140318"/>
              <a:gd name="connsiteY2" fmla="*/ 5880438 h 5880438"/>
              <a:gd name="connsiteX3" fmla="*/ 0 w 3140318"/>
              <a:gd name="connsiteY3" fmla="*/ 2998634 h 5880438"/>
              <a:gd name="connsiteX4" fmla="*/ 1319407 w 3140318"/>
              <a:gd name="connsiteY4" fmla="*/ 0 h 5880438"/>
              <a:gd name="connsiteX0" fmla="*/ 1319407 w 3140318"/>
              <a:gd name="connsiteY0" fmla="*/ 0 h 5880438"/>
              <a:gd name="connsiteX1" fmla="*/ 3140268 w 3140318"/>
              <a:gd name="connsiteY1" fmla="*/ 2970834 h 5880438"/>
              <a:gd name="connsiteX2" fmla="*/ 1232596 w 3140318"/>
              <a:gd name="connsiteY2" fmla="*/ 5880438 h 5880438"/>
              <a:gd name="connsiteX0" fmla="*/ 1319407 w 2882154"/>
              <a:gd name="connsiteY0" fmla="*/ 0 h 5880438"/>
              <a:gd name="connsiteX1" fmla="*/ 2882085 w 2882154"/>
              <a:gd name="connsiteY1" fmla="*/ 2960077 h 5880438"/>
              <a:gd name="connsiteX2" fmla="*/ 1232596 w 2882154"/>
              <a:gd name="connsiteY2" fmla="*/ 5880438 h 5880438"/>
              <a:gd name="connsiteX3" fmla="*/ 0 w 2882154"/>
              <a:gd name="connsiteY3" fmla="*/ 2998634 h 5880438"/>
              <a:gd name="connsiteX4" fmla="*/ 1319407 w 2882154"/>
              <a:gd name="connsiteY4" fmla="*/ 0 h 5880438"/>
              <a:gd name="connsiteX0" fmla="*/ 1319407 w 2882154"/>
              <a:gd name="connsiteY0" fmla="*/ 0 h 5880438"/>
              <a:gd name="connsiteX1" fmla="*/ 2677689 w 2882154"/>
              <a:gd name="connsiteY1" fmla="*/ 2841742 h 5880438"/>
              <a:gd name="connsiteX2" fmla="*/ 1232596 w 2882154"/>
              <a:gd name="connsiteY2" fmla="*/ 5880438 h 5880438"/>
              <a:gd name="connsiteX0" fmla="*/ 1319407 w 2882154"/>
              <a:gd name="connsiteY0" fmla="*/ 0 h 5880438"/>
              <a:gd name="connsiteX1" fmla="*/ 2882085 w 2882154"/>
              <a:gd name="connsiteY1" fmla="*/ 2960077 h 5880438"/>
              <a:gd name="connsiteX2" fmla="*/ 1232596 w 2882154"/>
              <a:gd name="connsiteY2" fmla="*/ 5880438 h 5880438"/>
              <a:gd name="connsiteX3" fmla="*/ 0 w 2882154"/>
              <a:gd name="connsiteY3" fmla="*/ 2998634 h 5880438"/>
              <a:gd name="connsiteX4" fmla="*/ 1319407 w 2882154"/>
              <a:gd name="connsiteY4" fmla="*/ 0 h 5880438"/>
              <a:gd name="connsiteX0" fmla="*/ 1319407 w 2882154"/>
              <a:gd name="connsiteY0" fmla="*/ 0 h 5880438"/>
              <a:gd name="connsiteX1" fmla="*/ 2677689 w 2882154"/>
              <a:gd name="connsiteY1" fmla="*/ 2841742 h 5880438"/>
              <a:gd name="connsiteX2" fmla="*/ 1232596 w 2882154"/>
              <a:gd name="connsiteY2" fmla="*/ 5880438 h 5880438"/>
              <a:gd name="connsiteX0" fmla="*/ 1319407 w 2882154"/>
              <a:gd name="connsiteY0" fmla="*/ 0 h 5880438"/>
              <a:gd name="connsiteX1" fmla="*/ 2882085 w 2882154"/>
              <a:gd name="connsiteY1" fmla="*/ 2960077 h 5880438"/>
              <a:gd name="connsiteX2" fmla="*/ 1232596 w 2882154"/>
              <a:gd name="connsiteY2" fmla="*/ 5880438 h 5880438"/>
              <a:gd name="connsiteX3" fmla="*/ 0 w 2882154"/>
              <a:gd name="connsiteY3" fmla="*/ 2998634 h 5880438"/>
              <a:gd name="connsiteX4" fmla="*/ 1319407 w 2882154"/>
              <a:gd name="connsiteY4" fmla="*/ 0 h 5880438"/>
              <a:gd name="connsiteX0" fmla="*/ 1319407 w 2882154"/>
              <a:gd name="connsiteY0" fmla="*/ 0 h 5880438"/>
              <a:gd name="connsiteX1" fmla="*/ 2677689 w 2882154"/>
              <a:gd name="connsiteY1" fmla="*/ 2841742 h 5880438"/>
              <a:gd name="connsiteX2" fmla="*/ 1232596 w 2882154"/>
              <a:gd name="connsiteY2" fmla="*/ 5880438 h 5880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82154" h="5880438" stroke="0" extrusionOk="0">
                <a:moveTo>
                  <a:pt x="1319407" y="0"/>
                </a:moveTo>
                <a:cubicBezTo>
                  <a:pt x="2214466" y="164250"/>
                  <a:pt x="2890014" y="1443895"/>
                  <a:pt x="2882085" y="2960077"/>
                </a:cubicBezTo>
                <a:cubicBezTo>
                  <a:pt x="2873967" y="4512640"/>
                  <a:pt x="2152962" y="5789152"/>
                  <a:pt x="1232596" y="5880438"/>
                </a:cubicBezTo>
                <a:cubicBezTo>
                  <a:pt x="821731" y="4919837"/>
                  <a:pt x="1024051" y="4561663"/>
                  <a:pt x="0" y="2998634"/>
                </a:cubicBezTo>
                <a:cubicBezTo>
                  <a:pt x="63285" y="2020605"/>
                  <a:pt x="1256122" y="978029"/>
                  <a:pt x="1319407" y="0"/>
                </a:cubicBezTo>
                <a:close/>
              </a:path>
              <a:path w="2882154" h="5880438" fill="none">
                <a:moveTo>
                  <a:pt x="1319407" y="0"/>
                </a:moveTo>
                <a:cubicBezTo>
                  <a:pt x="2214466" y="164250"/>
                  <a:pt x="1308640" y="13127"/>
                  <a:pt x="2677689" y="2841742"/>
                </a:cubicBezTo>
                <a:cubicBezTo>
                  <a:pt x="1238804" y="5878860"/>
                  <a:pt x="2152962" y="5789152"/>
                  <a:pt x="1232596" y="5880438"/>
                </a:cubicBezTo>
              </a:path>
            </a:pathLst>
          </a:custGeom>
          <a:ln w="28575">
            <a:solidFill>
              <a:schemeClr val="tx1"/>
            </a:solidFill>
            <a:headEnd type="oval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bg-BG" dirty="0"/>
          </a:p>
        </p:txBody>
      </p:sp>
      <p:sp>
        <p:nvSpPr>
          <p:cNvPr id="30" name="Flowchart: Alternate Process 29"/>
          <p:cNvSpPr/>
          <p:nvPr/>
        </p:nvSpPr>
        <p:spPr>
          <a:xfrm>
            <a:off x="3662635" y="1942445"/>
            <a:ext cx="2133600" cy="790131"/>
          </a:xfrm>
          <a:prstGeom prst="flowChartAlternateProcess">
            <a:avLst/>
          </a:prstGeom>
          <a:solidFill>
            <a:schemeClr val="tx1">
              <a:alpha val="95000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dirty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Request</a:t>
            </a:r>
            <a:endParaRPr lang="bg-BG" b="1" dirty="0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1" name="Flowchart: Alternate Process 30"/>
          <p:cNvSpPr/>
          <p:nvPr/>
        </p:nvSpPr>
        <p:spPr>
          <a:xfrm>
            <a:off x="6132512" y="1942444"/>
            <a:ext cx="2133600" cy="790131"/>
          </a:xfrm>
          <a:prstGeom prst="flowChartAlternateProcess">
            <a:avLst/>
          </a:prstGeom>
          <a:solidFill>
            <a:schemeClr val="tx1">
              <a:alpha val="95000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dirty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Response</a:t>
            </a:r>
            <a:endParaRPr lang="bg-BG" b="1" dirty="0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3884612" y="1752600"/>
            <a:ext cx="1752600" cy="0"/>
          </a:xfrm>
          <a:prstGeom prst="straightConnector1">
            <a:avLst/>
          </a:prstGeom>
          <a:ln w="28575">
            <a:solidFill>
              <a:schemeClr val="tx1"/>
            </a:solidFill>
            <a:headEnd type="oval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>
            <a:off x="6246812" y="1752600"/>
            <a:ext cx="1828800" cy="0"/>
          </a:xfrm>
          <a:prstGeom prst="straightConnector1">
            <a:avLst/>
          </a:prstGeom>
          <a:ln w="28575">
            <a:solidFill>
              <a:schemeClr val="tx1"/>
            </a:solidFill>
            <a:headEnd type="oval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0847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 animBg="1"/>
      <p:bldP spid="17" grpId="0" animBg="1"/>
      <p:bldP spid="18" grpId="0" animBg="1"/>
      <p:bldP spid="19" grpId="0" animBg="1"/>
      <p:bldP spid="24" grpId="0" animBg="1"/>
      <p:bldP spid="25" grpId="0" animBg="1"/>
      <p:bldP spid="26" grpId="0" animBg="1"/>
      <p:bldP spid="27" grpId="0" animBg="1"/>
      <p:bldP spid="16" grpId="0" animBg="1"/>
      <p:bldP spid="29" grpId="0" animBg="1"/>
      <p:bldP spid="30" grpId="0" animBg="1"/>
      <p:bldP spid="30" grpId="1" animBg="1"/>
      <p:bldP spid="31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SoftUni Diamond Partners</a:t>
            </a:r>
            <a:endParaRPr lang="bg-BG" dirty="0"/>
          </a:p>
        </p:txBody>
      </p:sp>
      <p:pic>
        <p:nvPicPr>
          <p:cNvPr id="29" name="Infragistics">
            <a:hlinkClick r:id="rId3"/>
            <a:extLst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04" r="-4204"/>
          <a:stretch/>
        </p:blipFill>
        <p:spPr>
          <a:xfrm>
            <a:off x="5454190" y="4535836"/>
            <a:ext cx="5668835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>
            <a:softEdge rad="0"/>
          </a:effectLst>
        </p:spPr>
      </p:pic>
      <p:pic>
        <p:nvPicPr>
          <p:cNvPr id="30" name="Indeavr" descr="Ð ÐµÐ·ÑÐ»ÑÐ°Ñ Ñ Ð¸Ð·Ð¾Ð±ÑÐ°Ð¶ÐµÐ½Ð¸Ðµ Ð·Ð° indeavr">
            <a:hlinkClick r:id="rId5"/>
            <a:extLst/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633" t="-16118" r="-14633" b="-8642"/>
          <a:stretch/>
        </p:blipFill>
        <p:spPr bwMode="auto">
          <a:xfrm>
            <a:off x="1065799" y="4535836"/>
            <a:ext cx="3962146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  <a:extLst/>
        </p:spPr>
      </p:pic>
      <p:pic>
        <p:nvPicPr>
          <p:cNvPr id="32" name="Liebherr">
            <a:hlinkClick r:id="rId7"/>
            <a:extLst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163" r="-10163"/>
          <a:stretch/>
        </p:blipFill>
        <p:spPr>
          <a:xfrm>
            <a:off x="1065799" y="5566366"/>
            <a:ext cx="6177164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3" name="Aeternity">
            <a:hlinkClick r:id="rId9"/>
            <a:extLst/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5643" r="-45643" b="-5187"/>
          <a:stretch/>
        </p:blipFill>
        <p:spPr>
          <a:xfrm>
            <a:off x="6028768" y="3505305"/>
            <a:ext cx="2046844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6" name="Netpeak" descr="Ð ÐµÐ·ÑÐ»ÑÐ°Ñ Ñ Ð¸Ð·Ð¾Ð±ÑÐ°Ð¶ÐµÐ½Ð¸Ðµ Ð·Ð° netpeak">
            <a:hlinkClick r:id="rId11"/>
            <a:extLst/>
          </p:cNvPr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291" t="-11436" r="-7291" b="-11436"/>
          <a:stretch/>
        </p:blipFill>
        <p:spPr bwMode="auto">
          <a:xfrm>
            <a:off x="5329186" y="2474775"/>
            <a:ext cx="5793839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  <a:extLst/>
        </p:spPr>
      </p:pic>
      <p:pic>
        <p:nvPicPr>
          <p:cNvPr id="35" name="Sotware Group" descr="Ð ÐµÐ·ÑÐ»ÑÐ°Ñ Ñ Ð¸Ð·Ð¾Ð±ÑÐ°Ð¶ÐµÐ½Ð¸Ðµ Ð·Ð° software group">
            <a:hlinkClick r:id="rId13"/>
            <a:extLst/>
          </p:cNvPr>
          <p:cNvPicPr>
            <a:picLocks noChangeAspect="1" noChangeArrowheads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284" r="-9241"/>
          <a:stretch/>
        </p:blipFill>
        <p:spPr bwMode="auto">
          <a:xfrm>
            <a:off x="1065799" y="2474775"/>
            <a:ext cx="3858379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  <a:extLst/>
        </p:spPr>
      </p:pic>
      <p:pic>
        <p:nvPicPr>
          <p:cNvPr id="25" name="Telenor">
            <a:hlinkClick r:id="rId15"/>
            <a:extLst/>
          </p:cNvPr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003" r="-12003" b="-2307"/>
          <a:stretch/>
        </p:blipFill>
        <p:spPr>
          <a:xfrm>
            <a:off x="8674849" y="1444245"/>
            <a:ext cx="2448176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4" name="XS">
            <a:hlinkClick r:id="rId17"/>
          </p:cNvPr>
          <p:cNvPicPr>
            <a:picLocks noChangeAspect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796" t="-9452" r="-8796" b="-9452"/>
          <a:stretch/>
        </p:blipFill>
        <p:spPr>
          <a:xfrm>
            <a:off x="1065799" y="1444245"/>
            <a:ext cx="4185792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6" name="SB Tech">
            <a:hlinkClick r:id="rId19"/>
            <a:extLst/>
          </p:cNvPr>
          <p:cNvPicPr>
            <a:picLocks noChangeAspect="1"/>
          </p:cNvPicPr>
          <p:nvPr/>
        </p:nvPicPr>
        <p:blipFill rotWithShape="1"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822" r="-689"/>
          <a:stretch/>
        </p:blipFill>
        <p:spPr>
          <a:xfrm>
            <a:off x="5606361" y="1444245"/>
            <a:ext cx="2713717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7" name="Postbank">
            <a:hlinkClick r:id="rId21"/>
          </p:cNvPr>
          <p:cNvPicPr>
            <a:picLocks noChangeAspect="1"/>
          </p:cNvPicPr>
          <p:nvPr/>
        </p:nvPicPr>
        <p:blipFill rotWithShape="1"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7603" t="-8951" r="-47603" b="-8951"/>
          <a:stretch/>
        </p:blipFill>
        <p:spPr>
          <a:xfrm>
            <a:off x="7699083" y="5566366"/>
            <a:ext cx="3423942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1" name="SuperHosting" descr="Ð ÐµÐ·ÑÐ»ÑÐ°Ñ Ñ Ð¸Ð·Ð¾Ð±ÑÐ°Ð¶ÐµÐ½Ð¸Ðµ Ð·Ð° superhosting png">
            <a:hlinkClick r:id="rId23"/>
            <a:extLst/>
          </p:cNvPr>
          <p:cNvPicPr>
            <a:picLocks noChangeAspect="1" noChangeArrowheads="1"/>
          </p:cNvPicPr>
          <p:nvPr/>
        </p:nvPicPr>
        <p:blipFill rotWithShape="1"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7934" t="-10753" r="-47934" b="-10753"/>
          <a:stretch/>
        </p:blipFill>
        <p:spPr bwMode="auto">
          <a:xfrm>
            <a:off x="8496927" y="3505306"/>
            <a:ext cx="2626098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  <a:extLst/>
        </p:spPr>
      </p:pic>
      <p:pic>
        <p:nvPicPr>
          <p:cNvPr id="37" name="SmartIT">
            <a:hlinkClick r:id="rId25"/>
            <a:extLst/>
          </p:cNvPr>
          <p:cNvPicPr>
            <a:picLocks noChangeAspect="1"/>
          </p:cNvPicPr>
          <p:nvPr/>
        </p:nvPicPr>
        <p:blipFill rotWithShape="1"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503" t="-16504" r="-14503" b="-16504"/>
          <a:stretch/>
        </p:blipFill>
        <p:spPr>
          <a:xfrm>
            <a:off x="1065799" y="3505306"/>
            <a:ext cx="4541655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284417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SoftUni Organizational Partners</a:t>
            </a:r>
            <a:endParaRPr lang="bg-BG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F94737B-4698-41F8-AC81-9324F12880B9}"/>
              </a:ext>
            </a:extLst>
          </p:cNvPr>
          <p:cNvGrpSpPr/>
          <p:nvPr/>
        </p:nvGrpSpPr>
        <p:grpSpPr>
          <a:xfrm>
            <a:off x="1979612" y="1710324"/>
            <a:ext cx="8229600" cy="4151278"/>
            <a:chOff x="1492446" y="2067924"/>
            <a:chExt cx="6811766" cy="3436077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5953" t="-24485" r="-5953" b="-24485"/>
            <a:stretch/>
          </p:blipFill>
          <p:spPr>
            <a:xfrm>
              <a:off x="1492446" y="2067924"/>
              <a:ext cx="4297166" cy="1439625"/>
            </a:xfrm>
            <a:prstGeom prst="roundRect">
              <a:avLst>
                <a:gd name="adj" fmla="val 8805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  <p:pic>
          <p:nvPicPr>
            <p:cNvPr id="4" name="Picture 3">
              <a:hlinkClick r:id="rId4"/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7128"/>
            <a:stretch/>
          </p:blipFill>
          <p:spPr>
            <a:xfrm>
              <a:off x="6341434" y="2067924"/>
              <a:ext cx="1962778" cy="1439625"/>
            </a:xfrm>
            <a:prstGeom prst="roundRect">
              <a:avLst>
                <a:gd name="adj" fmla="val 8806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  <p:pic>
          <p:nvPicPr>
            <p:cNvPr id="5" name="Picture 4">
              <a:hlinkClick r:id="rId6"/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201" t="-3201" r="-3201" b="-3201"/>
            <a:stretch/>
          </p:blipFill>
          <p:spPr>
            <a:xfrm>
              <a:off x="5904002" y="4064376"/>
              <a:ext cx="2400210" cy="1439625"/>
            </a:xfrm>
            <a:prstGeom prst="roundRect">
              <a:avLst>
                <a:gd name="adj" fmla="val 8200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  <p:pic>
          <p:nvPicPr>
            <p:cNvPr id="6" name="Picture 5">
              <a:hlinkClick r:id="rId8"/>
            </p:cNvPr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9305" t="-5874" r="-9305" b="-12736"/>
            <a:stretch/>
          </p:blipFill>
          <p:spPr>
            <a:xfrm>
              <a:off x="1492446" y="4064376"/>
              <a:ext cx="3383118" cy="1439625"/>
            </a:xfrm>
            <a:prstGeom prst="roundRect">
              <a:avLst>
                <a:gd name="adj" fmla="val 10015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4269713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199" dirty="0"/>
              <a:t>Software University – High-Quality Education and </a:t>
            </a:r>
            <a:br>
              <a:rPr lang="en-US" sz="3199" dirty="0"/>
            </a:br>
            <a:r>
              <a:rPr lang="en-US" sz="3199" dirty="0"/>
              <a:t>Employment Opportunities </a:t>
            </a:r>
          </a:p>
          <a:p>
            <a:pPr lvl="1">
              <a:lnSpc>
                <a:spcPct val="100000"/>
              </a:lnSpc>
            </a:pPr>
            <a:r>
              <a:rPr lang="en-US" sz="2899" noProof="1">
                <a:hlinkClick r:id="rId3"/>
              </a:rPr>
              <a:t>softuni.bg</a:t>
            </a:r>
            <a:r>
              <a:rPr lang="en-US" sz="2899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199" dirty="0"/>
              <a:t>Software University Foundation</a:t>
            </a:r>
            <a:endParaRPr lang="bg-BG" sz="3199" dirty="0"/>
          </a:p>
          <a:p>
            <a:pPr lvl="1">
              <a:lnSpc>
                <a:spcPct val="100000"/>
              </a:lnSpc>
            </a:pPr>
            <a:r>
              <a:rPr lang="en-US" sz="2999" noProof="1">
                <a:hlinkClick r:id="rId4"/>
              </a:rPr>
              <a:t>http://softuni.foundation/</a:t>
            </a:r>
            <a:endParaRPr lang="en-US" sz="2999" noProof="1"/>
          </a:p>
          <a:p>
            <a:pPr>
              <a:lnSpc>
                <a:spcPct val="100000"/>
              </a:lnSpc>
            </a:pPr>
            <a:r>
              <a:rPr lang="en-US" sz="3199" dirty="0"/>
              <a:t>Software University @ Facebook</a:t>
            </a:r>
          </a:p>
          <a:p>
            <a:pPr marL="990278" lvl="1" indent="-380876" defTabSz="1218804">
              <a:lnSpc>
                <a:spcPct val="100000"/>
              </a:lnSpc>
              <a:tabLst>
                <a:tab pos="282490" algn="l"/>
              </a:tabLst>
              <a:defRPr/>
            </a:pPr>
            <a:r>
              <a:rPr lang="en-US" sz="2899" noProof="1">
                <a:solidFill>
                  <a:srgbClr val="234465"/>
                </a:solidFill>
                <a:hlinkClick r:id="rId5"/>
              </a:rPr>
              <a:t>facebook.com/SoftwareUniversity</a:t>
            </a:r>
            <a:endParaRPr lang="en-US" sz="2899" noProof="1">
              <a:solidFill>
                <a:srgbClr val="234465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3199" dirty="0"/>
              <a:t>Software University Forums</a:t>
            </a:r>
          </a:p>
          <a:p>
            <a:pPr marL="990278" lvl="1" indent="-380876" defTabSz="1218804">
              <a:lnSpc>
                <a:spcPct val="100000"/>
              </a:lnSpc>
              <a:tabLst>
                <a:tab pos="282490" algn="l"/>
              </a:tabLst>
              <a:defRPr/>
            </a:pPr>
            <a:r>
              <a:rPr lang="en-US" sz="2799" dirty="0">
                <a:hlinkClick r:id="rId6"/>
              </a:rPr>
              <a:t>forum.softuni.bg</a:t>
            </a:r>
            <a:endParaRPr lang="en-US" sz="2799" noProof="1"/>
          </a:p>
          <a:p>
            <a:pPr>
              <a:lnSpc>
                <a:spcPct val="100000"/>
              </a:lnSpc>
            </a:pPr>
            <a:endParaRPr lang="en-US" noProof="1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  <p:pic>
        <p:nvPicPr>
          <p:cNvPr id="15" name="Picture 14">
            <a:hlinkClick r:id="rId7"/>
            <a:extLst>
              <a:ext uri="{FF2B5EF4-FFF2-40B4-BE49-F238E27FC236}">
                <a16:creationId xmlns:a16="http://schemas.microsoft.com/office/drawing/2014/main" id="{FF8B5863-FC71-441D-893C-E681B70BF35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2612" y="2538112"/>
            <a:ext cx="2122583" cy="529411"/>
          </a:xfrm>
          <a:prstGeom prst="rect">
            <a:avLst/>
          </a:prstGeom>
        </p:spPr>
      </p:pic>
      <p:pic>
        <p:nvPicPr>
          <p:cNvPr id="18" name="Picture 17">
            <a:hlinkClick r:id="rId3"/>
            <a:extLst>
              <a:ext uri="{FF2B5EF4-FFF2-40B4-BE49-F238E27FC236}">
                <a16:creationId xmlns:a16="http://schemas.microsoft.com/office/drawing/2014/main" id="{5AC70220-7037-4082-BB2D-BF1E99F91E0D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1140" y="2057400"/>
            <a:ext cx="3366866" cy="4482957"/>
          </a:xfrm>
          <a:prstGeom prst="rect">
            <a:avLst/>
          </a:prstGeom>
        </p:spPr>
      </p:pic>
      <p:pic>
        <p:nvPicPr>
          <p:cNvPr id="11" name="Picture 4">
            <a:hlinkClick r:id="rId10" tooltip="Software University @ Facebook"/>
            <a:extLst>
              <a:ext uri="{FF2B5EF4-FFF2-40B4-BE49-F238E27FC236}">
                <a16:creationId xmlns:a16="http://schemas.microsoft.com/office/drawing/2014/main" id="{7DE74804-3B64-4B79-BDD0-3E400F9EC1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32612" y="3654371"/>
            <a:ext cx="1118449" cy="1118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hlinkClick r:id="rId6" tooltip="Software University Discussion Forum"/>
            <a:extLst>
              <a:ext uri="{FF2B5EF4-FFF2-40B4-BE49-F238E27FC236}">
                <a16:creationId xmlns:a16="http://schemas.microsoft.com/office/drawing/2014/main" id="{E65F0011-8B8E-4A02-A422-9662ADE13CB5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2612" y="5359668"/>
            <a:ext cx="1041962" cy="1041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906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en-US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53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1859" y="3810000"/>
            <a:ext cx="4642333" cy="1624244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7968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4853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Request Methods</a:t>
            </a: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190413" y="1151121"/>
            <a:ext cx="11804822" cy="5570355"/>
          </a:xfrm>
          <a:prstGeom prst="rect">
            <a:avLst/>
          </a:prstGeom>
        </p:spPr>
        <p:txBody>
          <a:bodyPr/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>
                <a:solidFill>
                  <a:schemeClr val="bg1"/>
                </a:solidFill>
              </a:rPr>
              <a:t>HTTP</a:t>
            </a:r>
            <a:r>
              <a:rPr lang="en-GB" dirty="0"/>
              <a:t> defines </a:t>
            </a:r>
            <a:r>
              <a:rPr lang="en-GB" b="1" dirty="0">
                <a:solidFill>
                  <a:schemeClr val="bg1"/>
                </a:solidFill>
              </a:rPr>
              <a:t>methods</a:t>
            </a:r>
            <a:r>
              <a:rPr lang="en-GB" dirty="0"/>
              <a:t> to indicate the desired action to be </a:t>
            </a:r>
          </a:p>
          <a:p>
            <a:pPr marL="0" indent="0">
              <a:buNone/>
            </a:pPr>
            <a:r>
              <a:rPr lang="en-GB" dirty="0"/>
              <a:t>performed on the identified resource</a:t>
            </a:r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2611740"/>
              </p:ext>
            </p:extLst>
          </p:nvPr>
        </p:nvGraphicFramePr>
        <p:xfrm>
          <a:off x="1901824" y="2971800"/>
          <a:ext cx="8382000" cy="265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1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0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sz="32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Method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32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Description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800" dirty="0"/>
                        <a:t>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dirty="0"/>
                        <a:t>Retrieve / load a resource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9080">
                <a:tc>
                  <a:txBody>
                    <a:bodyPr/>
                    <a:lstStyle/>
                    <a:p>
                      <a:r>
                        <a:rPr lang="en-GB" sz="2800" dirty="0"/>
                        <a:t>POST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800" dirty="0"/>
                        <a:t>Create / store a resource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9080">
                <a:tc>
                  <a:txBody>
                    <a:bodyPr/>
                    <a:lstStyle/>
                    <a:p>
                      <a:r>
                        <a:rPr lang="en-GB" sz="2800" dirty="0"/>
                        <a:t>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800" dirty="0"/>
                        <a:t>Update a resource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1502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800" dirty="0"/>
                        <a:t>DELETE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dirty="0"/>
                        <a:t>Remove a resource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87347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4294967295"/>
          </p:nvPr>
        </p:nvSpPr>
        <p:spPr>
          <a:xfrm>
            <a:off x="190413" y="1796840"/>
            <a:ext cx="11804822" cy="483256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GB" dirty="0"/>
              <a:t>HTTP request:</a:t>
            </a:r>
          </a:p>
          <a:p>
            <a:pPr>
              <a:lnSpc>
                <a:spcPct val="100000"/>
              </a:lnSpc>
            </a:pPr>
            <a:endParaRPr lang="en-GB" dirty="0"/>
          </a:p>
          <a:p>
            <a:pPr>
              <a:lnSpc>
                <a:spcPct val="100000"/>
              </a:lnSpc>
            </a:pPr>
            <a:endParaRPr lang="en-GB" dirty="0"/>
          </a:p>
          <a:p>
            <a:pPr>
              <a:lnSpc>
                <a:spcPct val="100000"/>
              </a:lnSpc>
            </a:pPr>
            <a:endParaRPr lang="en-GB" dirty="0"/>
          </a:p>
          <a:p>
            <a:pPr>
              <a:lnSpc>
                <a:spcPct val="100000"/>
              </a:lnSpc>
            </a:pPr>
            <a:r>
              <a:rPr lang="en-GB" dirty="0"/>
              <a:t>HTTP response:</a:t>
            </a:r>
          </a:p>
        </p:txBody>
      </p:sp>
      <p:sp>
        <p:nvSpPr>
          <p:cNvPr id="477187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Conversation: Example</a:t>
            </a:r>
          </a:p>
        </p:txBody>
      </p:sp>
      <p:sp>
        <p:nvSpPr>
          <p:cNvPr id="477188" name="Text Box 4"/>
          <p:cNvSpPr txBox="1">
            <a:spLocks noChangeArrowheads="1"/>
          </p:cNvSpPr>
          <p:nvPr/>
        </p:nvSpPr>
        <p:spPr bwMode="auto">
          <a:xfrm>
            <a:off x="3503612" y="3413656"/>
            <a:ext cx="7696200" cy="304698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HTTP/1.1</a:t>
            </a:r>
            <a:r>
              <a:rPr lang="en-US" sz="24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200 OK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Date: Mon, 5 Jul 2010 13:09:03 GMT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Server: Microsoft-HTTPAPI/2.0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Last-Modified: </a:t>
            </a:r>
            <a:r>
              <a:rPr lang="sv-SE" sz="2400" b="1" noProof="1">
                <a:latin typeface="Consolas" pitchFamily="49" charset="0"/>
                <a:cs typeface="Consolas" pitchFamily="49" charset="0"/>
              </a:rPr>
              <a:t>Mon, 12 Jul 2014 15:33:23 GMT</a:t>
            </a:r>
            <a:endParaRPr lang="en-US" sz="2400" b="1" noProof="1"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Content-Length: 54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i="1" noProof="1">
                <a:latin typeface="Consolas" pitchFamily="49" charset="0"/>
                <a:cs typeface="Consolas" pitchFamily="49" charset="0"/>
              </a:rPr>
              <a:t>&lt;CRLF&gt;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&lt;html&gt;&lt;title&gt;Hello&lt;/title&gt;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Welcome to our site&lt;/html&gt;</a:t>
            </a:r>
          </a:p>
        </p:txBody>
      </p:sp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8154306" y="5022277"/>
            <a:ext cx="4032931" cy="998230"/>
          </a:xfrm>
          <a:prstGeom prst="wedgeRoundRectCallout">
            <a:avLst>
              <a:gd name="adj1" fmla="val -120791"/>
              <a:gd name="adj2" fmla="val -53"/>
              <a:gd name="adj3" fmla="val 16667"/>
            </a:avLst>
          </a:prstGeom>
          <a:solidFill>
            <a:schemeClr val="tx1">
              <a:alpha val="95000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solidFill>
                  <a:schemeClr val="bg2"/>
                </a:solidFill>
                <a:cs typeface="Consolas" pitchFamily="49" charset="0"/>
              </a:rPr>
              <a:t>The empty line denotes the end of the response header</a:t>
            </a:r>
          </a:p>
        </p:txBody>
      </p:sp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3503612" y="1392040"/>
            <a:ext cx="7086600" cy="156966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GET</a:t>
            </a:r>
            <a:r>
              <a:rPr lang="en-US" sz="2400" b="1" noProof="1">
                <a:latin typeface="Consolas" pitchFamily="49" charset="0"/>
                <a:cs typeface="Consolas" pitchFamily="49" charset="0"/>
              </a:rPr>
              <a:t> /</a:t>
            </a:r>
            <a:r>
              <a:rPr lang="en-GB" sz="2400" b="1" noProof="1">
                <a:latin typeface="Consolas" pitchFamily="49" charset="0"/>
                <a:cs typeface="Consolas" pitchFamily="49" charset="0"/>
              </a:rPr>
              <a:t>courses</a:t>
            </a:r>
            <a:r>
              <a:rPr lang="en-US" sz="2400" b="1" noProof="1">
                <a:latin typeface="Consolas" pitchFamily="49" charset="0"/>
                <a:cs typeface="Consolas" pitchFamily="49" charset="0"/>
              </a:rPr>
              <a:t>/javascript </a:t>
            </a:r>
            <a:r>
              <a:rPr lang="en-US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HTTP/1.1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Host: www.softuni.bg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User-Agent: Mozilla/5.0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i="1" noProof="1">
                <a:latin typeface="Consolas" pitchFamily="49" charset="0"/>
                <a:cs typeface="Consolas" pitchFamily="49" charset="0"/>
              </a:rPr>
              <a:t>&lt;CRLF</a:t>
            </a:r>
            <a:r>
              <a:rPr lang="en-US" sz="2400" b="1" i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&gt;</a:t>
            </a:r>
          </a:p>
        </p:txBody>
      </p:sp>
      <p:sp>
        <p:nvSpPr>
          <p:cNvPr id="13" name="AutoShape 7"/>
          <p:cNvSpPr>
            <a:spLocks noChangeArrowheads="1"/>
          </p:cNvSpPr>
          <p:nvPr/>
        </p:nvSpPr>
        <p:spPr bwMode="auto">
          <a:xfrm>
            <a:off x="7681231" y="2057153"/>
            <a:ext cx="3901736" cy="990847"/>
          </a:xfrm>
          <a:prstGeom prst="wedgeRoundRectCallout">
            <a:avLst>
              <a:gd name="adj1" fmla="val -121114"/>
              <a:gd name="adj2" fmla="val 22298"/>
              <a:gd name="adj3" fmla="val 16667"/>
            </a:avLst>
          </a:prstGeom>
          <a:solidFill>
            <a:schemeClr val="tx1">
              <a:alpha val="95000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solidFill>
                  <a:schemeClr val="bg2"/>
                </a:solidFill>
                <a:cs typeface="Consolas" pitchFamily="49" charset="0"/>
              </a:rPr>
              <a:t>The empty line denotes the end of the request header</a:t>
            </a:r>
          </a:p>
        </p:txBody>
      </p:sp>
    </p:spTree>
    <p:extLst>
      <p:ext uri="{BB962C8B-B14F-4D97-AF65-F5344CB8AC3E}">
        <p14:creationId xmlns:p14="http://schemas.microsoft.com/office/powerpoint/2010/main" val="1495924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77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477188" grpId="0" animBg="1"/>
      <p:bldP spid="11" grpId="0" animBg="1"/>
      <p:bldP spid="12" grpId="0" animBg="1"/>
      <p:bldP spid="1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7F611F8-4F25-4E92-8070-5F6C53803D7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URL</a:t>
            </a:r>
            <a:endParaRPr lang="bg-BG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412F10-13AE-45A5-A03C-F7E76225495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Uniform Resource Locator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9016" y="1143000"/>
            <a:ext cx="3250793" cy="3250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624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3"/>
          <p:cNvSpPr txBox="1">
            <a:spLocks noChangeArrowheads="1"/>
          </p:cNvSpPr>
          <p:nvPr/>
        </p:nvSpPr>
        <p:spPr>
          <a:xfrm>
            <a:off x="190413" y="2510971"/>
            <a:ext cx="11804822" cy="4210505"/>
          </a:xfrm>
          <a:prstGeom prst="rect">
            <a:avLst/>
          </a:prstGeom>
        </p:spPr>
        <p:txBody>
          <a:bodyPr>
            <a:normAutofit/>
          </a:bodyPr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800"/>
              </a:spcBef>
            </a:pPr>
            <a:r>
              <a:rPr lang="en-US" sz="3000" dirty="0"/>
              <a:t>URL is a formatted string, consisting of:</a:t>
            </a:r>
          </a:p>
          <a:p>
            <a:pPr lvl="1"/>
            <a:r>
              <a:rPr lang="en-US" sz="2800" dirty="0"/>
              <a:t>Protocol for communicating (</a:t>
            </a:r>
            <a:r>
              <a:rPr lang="en-US" sz="2800" b="1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http</a:t>
            </a:r>
            <a:r>
              <a:rPr lang="en-US" sz="2800" dirty="0"/>
              <a:t>, </a:t>
            </a:r>
            <a:r>
              <a:rPr lang="en-US" sz="2800" b="1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ftp</a:t>
            </a:r>
            <a:r>
              <a:rPr lang="en-US" sz="2800" dirty="0"/>
              <a:t>, </a:t>
            </a:r>
            <a:r>
              <a:rPr lang="en-US" sz="2800" b="1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https</a:t>
            </a:r>
            <a:r>
              <a:rPr lang="en-US" sz="2800" dirty="0"/>
              <a:t>...) – HTTP in most cases</a:t>
            </a:r>
          </a:p>
          <a:p>
            <a:pPr lvl="1"/>
            <a:r>
              <a:rPr lang="en-US" sz="2800" dirty="0"/>
              <a:t>Host or IP address (</a:t>
            </a:r>
            <a:r>
              <a:rPr lang="en-US" sz="28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www.softuni.bg</a:t>
            </a:r>
            <a:r>
              <a:rPr lang="en-US" sz="2800" dirty="0"/>
              <a:t>, </a:t>
            </a:r>
            <a:r>
              <a:rPr lang="en-US" sz="2800" b="1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gmail.com</a:t>
            </a:r>
            <a:r>
              <a:rPr lang="en-US" sz="2800" dirty="0"/>
              <a:t>, </a:t>
            </a:r>
            <a:r>
              <a:rPr lang="en-US" sz="2800" b="1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127.0.0.1</a:t>
            </a:r>
            <a:r>
              <a:rPr lang="en-US" sz="2800" dirty="0"/>
              <a:t>, </a:t>
            </a:r>
            <a:r>
              <a:rPr lang="en-US" sz="2800" b="1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web</a:t>
            </a:r>
            <a:r>
              <a:rPr lang="en-US" sz="2800" dirty="0"/>
              <a:t>)</a:t>
            </a:r>
          </a:p>
          <a:p>
            <a:pPr lvl="1"/>
            <a:r>
              <a:rPr lang="en-US" sz="2800" dirty="0"/>
              <a:t>Port (the default port is </a:t>
            </a:r>
            <a:r>
              <a:rPr lang="en-US" sz="2800" b="1" dirty="0">
                <a:solidFill>
                  <a:schemeClr val="bg1"/>
                </a:solidFill>
              </a:rPr>
              <a:t>80</a:t>
            </a:r>
            <a:r>
              <a:rPr lang="en-US" sz="2800" dirty="0"/>
              <a:t>) – a number in range [0…65535]</a:t>
            </a:r>
          </a:p>
          <a:p>
            <a:pPr lvl="1"/>
            <a:r>
              <a:rPr lang="en-US" sz="2800" dirty="0"/>
              <a:t>Path (</a:t>
            </a:r>
            <a:r>
              <a:rPr lang="en-US" sz="28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/forum</a:t>
            </a:r>
            <a:r>
              <a:rPr lang="en-US" sz="2800" dirty="0"/>
              <a:t>, </a:t>
            </a:r>
            <a:r>
              <a:rPr lang="en-US" sz="2800" b="1" dirty="0">
                <a:solidFill>
                  <a:schemeClr val="bg1"/>
                </a:solidFill>
              </a:rPr>
              <a:t>/path/</a:t>
            </a:r>
            <a:r>
              <a:rPr lang="en-US" sz="28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index.php</a:t>
            </a:r>
            <a:r>
              <a:rPr lang="en-US" sz="2800" dirty="0"/>
              <a:t>)</a:t>
            </a:r>
          </a:p>
          <a:p>
            <a:pPr lvl="1"/>
            <a:r>
              <a:rPr lang="en-US" sz="2800" dirty="0"/>
              <a:t>Query string (</a:t>
            </a:r>
            <a:r>
              <a:rPr lang="en-US" sz="2800" b="1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?</a:t>
            </a:r>
            <a:r>
              <a:rPr lang="en-US" sz="28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id=27&amp;lang=en</a:t>
            </a:r>
            <a:r>
              <a:rPr lang="en-US" sz="2800" dirty="0"/>
              <a:t>)</a:t>
            </a:r>
          </a:p>
          <a:p>
            <a:pPr lvl="1"/>
            <a:r>
              <a:rPr lang="en-US" sz="2800" dirty="0"/>
              <a:t>Fragment (</a:t>
            </a:r>
            <a:r>
              <a:rPr lang="en-US" sz="28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#lectures</a:t>
            </a:r>
            <a:r>
              <a:rPr lang="en-US" sz="2800" dirty="0"/>
              <a:t>) – used on the client to navigate to some section</a:t>
            </a:r>
          </a:p>
        </p:txBody>
      </p:sp>
      <p:sp>
        <p:nvSpPr>
          <p:cNvPr id="22" name="Rectangle 2"/>
          <p:cNvSpPr>
            <a:spLocks noGrp="1" noChangeArrowheads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US" sz="3600" dirty="0"/>
              <a:t>Uniform Resource Locator (URL)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836612" y="1688003"/>
            <a:ext cx="10412154" cy="1007577"/>
            <a:chOff x="708027" y="2221403"/>
            <a:chExt cx="10412154" cy="1007577"/>
          </a:xfrm>
        </p:grpSpPr>
        <p:sp>
          <p:nvSpPr>
            <p:cNvPr id="25" name="Right Brace 24"/>
            <p:cNvSpPr/>
            <p:nvPr/>
          </p:nvSpPr>
          <p:spPr>
            <a:xfrm rot="5400000">
              <a:off x="1158772" y="1975444"/>
              <a:ext cx="228600" cy="720519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8027" y="2526268"/>
              <a:ext cx="112975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b="1" dirty="0"/>
                <a:t>Protocol</a:t>
              </a:r>
            </a:p>
          </p:txBody>
        </p:sp>
        <p:sp>
          <p:nvSpPr>
            <p:cNvPr id="27" name="Right Brace 26"/>
            <p:cNvSpPr/>
            <p:nvPr/>
          </p:nvSpPr>
          <p:spPr>
            <a:xfrm rot="5400000">
              <a:off x="2855912" y="1497504"/>
              <a:ext cx="228600" cy="1676400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576064" y="2521095"/>
              <a:ext cx="80708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b="1" dirty="0"/>
                <a:t>Host</a:t>
              </a:r>
            </a:p>
          </p:txBody>
        </p:sp>
        <p:sp>
          <p:nvSpPr>
            <p:cNvPr id="29" name="Right Brace 28"/>
            <p:cNvSpPr/>
            <p:nvPr/>
          </p:nvSpPr>
          <p:spPr>
            <a:xfrm rot="5400000">
              <a:off x="4186109" y="2010396"/>
              <a:ext cx="228600" cy="650616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3970338" y="2521094"/>
              <a:ext cx="66700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b="1" dirty="0"/>
                <a:t>Port</a:t>
              </a:r>
            </a:p>
          </p:txBody>
        </p:sp>
        <p:sp>
          <p:nvSpPr>
            <p:cNvPr id="31" name="Right Brace 30"/>
            <p:cNvSpPr/>
            <p:nvPr/>
          </p:nvSpPr>
          <p:spPr>
            <a:xfrm rot="5400000">
              <a:off x="5858666" y="1147461"/>
              <a:ext cx="228601" cy="2376489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5646478" y="2521094"/>
              <a:ext cx="66700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b="1" dirty="0"/>
                <a:t>Path</a:t>
              </a:r>
            </a:p>
          </p:txBody>
        </p:sp>
        <p:sp>
          <p:nvSpPr>
            <p:cNvPr id="33" name="Right Brace 32"/>
            <p:cNvSpPr/>
            <p:nvPr/>
          </p:nvSpPr>
          <p:spPr>
            <a:xfrm rot="5400000">
              <a:off x="8304209" y="1230806"/>
              <a:ext cx="228603" cy="2209801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7694612" y="2521094"/>
              <a:ext cx="143864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b="1" dirty="0"/>
                <a:t>Query String</a:t>
              </a:r>
            </a:p>
          </p:txBody>
        </p:sp>
        <p:sp>
          <p:nvSpPr>
            <p:cNvPr id="35" name="Right Brace 34"/>
            <p:cNvSpPr/>
            <p:nvPr/>
          </p:nvSpPr>
          <p:spPr>
            <a:xfrm rot="5400000">
              <a:off x="10247310" y="1649903"/>
              <a:ext cx="228601" cy="1371601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9591057" y="2515117"/>
              <a:ext cx="15291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b="1" dirty="0"/>
                <a:t>Fragment</a:t>
              </a:r>
            </a:p>
          </p:txBody>
        </p:sp>
      </p:grpSp>
      <p:sp>
        <p:nvSpPr>
          <p:cNvPr id="37" name="Rectangle 4"/>
          <p:cNvSpPr>
            <a:spLocks noChangeArrowheads="1"/>
          </p:cNvSpPr>
          <p:nvPr/>
        </p:nvSpPr>
        <p:spPr bwMode="auto">
          <a:xfrm>
            <a:off x="962021" y="1216803"/>
            <a:ext cx="10366376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http</a:t>
            </a:r>
            <a:r>
              <a:rPr lang="en-US" sz="2400" b="1" noProof="1">
                <a:latin typeface="Consolas" pitchFamily="49" charset="0"/>
                <a:cs typeface="Consolas" pitchFamily="49" charset="0"/>
              </a:rPr>
              <a:t>://</a:t>
            </a:r>
            <a:r>
              <a:rPr lang="en-US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mysite.com</a:t>
            </a:r>
            <a:r>
              <a:rPr lang="en-US" sz="2400" b="1" noProof="1">
                <a:latin typeface="Consolas" pitchFamily="49" charset="0"/>
                <a:cs typeface="Consolas" pitchFamily="49" charset="0"/>
              </a:rPr>
              <a:t>:</a:t>
            </a:r>
            <a:r>
              <a:rPr lang="en-US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8080</a:t>
            </a:r>
            <a:r>
              <a:rPr lang="en-US" sz="2400" b="1" noProof="1">
                <a:latin typeface="Consolas" pitchFamily="49" charset="0"/>
                <a:cs typeface="Consolas" pitchFamily="49" charset="0"/>
              </a:rPr>
              <a:t>/</a:t>
            </a:r>
            <a:r>
              <a:rPr lang="en-US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demo/index.php</a:t>
            </a:r>
            <a:r>
              <a:rPr lang="en-US" sz="2400" b="1" noProof="1">
                <a:latin typeface="Consolas" pitchFamily="49" charset="0"/>
                <a:cs typeface="Consolas" pitchFamily="49" charset="0"/>
              </a:rPr>
              <a:t>?</a:t>
            </a:r>
            <a:r>
              <a:rPr lang="en-US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id=27&amp;lang=en</a:t>
            </a:r>
            <a:r>
              <a:rPr lang="en-US" sz="2400" b="1" noProof="1">
                <a:latin typeface="Consolas" pitchFamily="49" charset="0"/>
                <a:cs typeface="Consolas" pitchFamily="49" charset="0"/>
              </a:rPr>
              <a:t>#</a:t>
            </a:r>
            <a:r>
              <a:rPr lang="en-US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lectures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0923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uiExpand="1" build="p"/>
    </p:bldLst>
  </p:timing>
</p:sld>
</file>

<file path=ppt/theme/theme1.xml><?xml version="1.0" encoding="utf-8"?>
<a:theme xmlns:a="http://schemas.openxmlformats.org/drawingml/2006/main" name="SoftUni3_1">
  <a:themeElements>
    <a:clrScheme name="SoftUni Cello">
      <a:dk1>
        <a:srgbClr val="234465"/>
      </a:dk1>
      <a:lt1>
        <a:srgbClr val="FFA000"/>
      </a:lt1>
      <a:dk2>
        <a:srgbClr val="234465"/>
      </a:dk2>
      <a:lt2>
        <a:srgbClr val="FFFFFF"/>
      </a:lt2>
      <a:accent1>
        <a:srgbClr val="F7C86D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F2AC44"/>
      </a:hlink>
      <a:folHlink>
        <a:srgbClr val="F6C781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3_1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SoftUni-PowerPoint-Template-3-1</Template>
  <TotalTime>0</TotalTime>
  <Words>2259</Words>
  <Application>Microsoft Office PowerPoint</Application>
  <PresentationFormat>Custom</PresentationFormat>
  <Paragraphs>459</Paragraphs>
  <Slides>53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61" baseType="lpstr">
      <vt:lpstr>맑은 고딕</vt:lpstr>
      <vt:lpstr>メイリオ</vt:lpstr>
      <vt:lpstr>Arial</vt:lpstr>
      <vt:lpstr>Calibri</vt:lpstr>
      <vt:lpstr>Consolas</vt:lpstr>
      <vt:lpstr>Wingdings</vt:lpstr>
      <vt:lpstr>Wingdings 2</vt:lpstr>
      <vt:lpstr>SoftUni3_1</vt:lpstr>
      <vt:lpstr>HTTP Protocol​</vt:lpstr>
      <vt:lpstr>Table of Contents</vt:lpstr>
      <vt:lpstr>Questions?</vt:lpstr>
      <vt:lpstr>PowerPoint Presentation</vt:lpstr>
      <vt:lpstr>Hyper Text Transfer Protocol</vt:lpstr>
      <vt:lpstr>HTTP Request Methods</vt:lpstr>
      <vt:lpstr>HTTP Conversation: Example</vt:lpstr>
      <vt:lpstr>PowerPoint Presentation</vt:lpstr>
      <vt:lpstr>Uniform Resource Locator (URL)</vt:lpstr>
      <vt:lpstr>URL Encoding</vt:lpstr>
      <vt:lpstr>Valid and Invalid URLs – Examples</vt:lpstr>
      <vt:lpstr>PowerPoint Presentation</vt:lpstr>
      <vt:lpstr>HTTP Request Message</vt:lpstr>
      <vt:lpstr>HTTP GET Request – Example</vt:lpstr>
      <vt:lpstr>HTTP POST Request – Example</vt:lpstr>
      <vt:lpstr>PowerPoint Presentation</vt:lpstr>
      <vt:lpstr>HTTP Response Message</vt:lpstr>
      <vt:lpstr>HTTP Response – Example</vt:lpstr>
      <vt:lpstr>HTTP Response Codes</vt:lpstr>
      <vt:lpstr>HTTP Response – Example</vt:lpstr>
      <vt:lpstr>Browser Redirection</vt:lpstr>
      <vt:lpstr>Content-Type and Disposition</vt:lpstr>
      <vt:lpstr>PowerPoint Presentation</vt:lpstr>
      <vt:lpstr>What is MIME?</vt:lpstr>
      <vt:lpstr>Common MIME Media Types</vt:lpstr>
      <vt:lpstr>PowerPoint Presentation</vt:lpstr>
      <vt:lpstr>HTTP Tools for Developers - Browser</vt:lpstr>
      <vt:lpstr>HTTP Tools for Developers - Browser (2)</vt:lpstr>
      <vt:lpstr>HTTP Tools for Developers - Desktop</vt:lpstr>
      <vt:lpstr>PowerPoint Presentation</vt:lpstr>
      <vt:lpstr>What is a Web Server?</vt:lpstr>
      <vt:lpstr>Web Server Work Model</vt:lpstr>
      <vt:lpstr>Web Server Work Model (2)</vt:lpstr>
      <vt:lpstr>Web Server Work Model (3)</vt:lpstr>
      <vt:lpstr>Most Popular Web Servers (W3Techs) </vt:lpstr>
      <vt:lpstr>Most Popular Web Servers (NetCraft) </vt:lpstr>
      <vt:lpstr>PowerPoint Presentation</vt:lpstr>
      <vt:lpstr>HTML Forms - Action Attribute</vt:lpstr>
      <vt:lpstr>HTML Forms – Method Attribute </vt:lpstr>
      <vt:lpstr>HTML Forms – Method Attribute (2)</vt:lpstr>
      <vt:lpstr>URL Encoded Form Data – Example</vt:lpstr>
      <vt:lpstr>PowerPoint Presentation</vt:lpstr>
      <vt:lpstr>What’s HTTP/2</vt:lpstr>
      <vt:lpstr>What’s new?</vt:lpstr>
      <vt:lpstr>HTTP/2 Multiplexing</vt:lpstr>
      <vt:lpstr>HTTP/2 Header Compression</vt:lpstr>
      <vt:lpstr>HTTP/2 Server Push</vt:lpstr>
      <vt:lpstr>Summary</vt:lpstr>
      <vt:lpstr>PowerPoint Presentation</vt:lpstr>
      <vt:lpstr>SoftUni Diamond Partners</vt:lpstr>
      <vt:lpstr>SoftUni Organizational Partners</vt:lpstr>
      <vt:lpstr>Trainings @ Software University (SoftUni)</vt:lpstr>
      <vt:lpstr>License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Прости проверки</dc:title>
  <dc:subject>Coding 101 Course</dc:subject>
  <dc:creator/>
  <cp:keywords>Sofware University, SoftUni, programming, coding, software development, education, training, course, курс, програмиране, кодене, кодиране, СофтУни</cp:keywords>
  <dc:description>https://softuni.bg/courses/programming-basics/</dc:description>
  <cp:lastModifiedBy/>
  <cp:revision>1</cp:revision>
  <dcterms:created xsi:type="dcterms:W3CDTF">2014-01-02T17:00:34Z</dcterms:created>
  <dcterms:modified xsi:type="dcterms:W3CDTF">2019-01-17T15:09:50Z</dcterms:modified>
  <cp:category>computer programming;programming;C#;програмиране;кодиране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  <property fmtid="{D5CDD505-2E9C-101B-9397-08002B2CF9AE}" pid="3" name="Tfs.IsStoryboard">
    <vt:bool>true</vt:bool>
  </property>
</Properties>
</file>